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72" r:id="rId4"/>
    <p:sldId id="257" r:id="rId5"/>
    <p:sldId id="259" r:id="rId6"/>
    <p:sldId id="273" r:id="rId7"/>
    <p:sldId id="262" r:id="rId8"/>
    <p:sldId id="264" r:id="rId9"/>
    <p:sldId id="278" r:id="rId10"/>
    <p:sldId id="274" r:id="rId11"/>
    <p:sldId id="275" r:id="rId12"/>
    <p:sldId id="276" r:id="rId13"/>
    <p:sldId id="266" r:id="rId14"/>
    <p:sldId id="265" r:id="rId15"/>
    <p:sldId id="267" r:id="rId16"/>
    <p:sldId id="27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1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616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5D47-7AAE-B74F-8C54-7CD1FDBB740C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3C19-70AA-4B4D-B65F-C654007A7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4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4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7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7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0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5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2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6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5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5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FCB2D-42AD-AC44-A806-017E9C3E1840}" type="datetimeFigureOut">
              <a:rPr lang="en-US" smtClean="0"/>
              <a:t>11/8/12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86A13-F3CC-FC48-9C4F-1B6D0A9D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556" y="92648"/>
            <a:ext cx="8494924" cy="1939352"/>
          </a:xfrm>
        </p:spPr>
        <p:txBody>
          <a:bodyPr>
            <a:noAutofit/>
          </a:bodyPr>
          <a:lstStyle/>
          <a:p>
            <a:r>
              <a:rPr lang="en-US" sz="5000" dirty="0" smtClean="0"/>
              <a:t>BARCODE Quality Assessment:</a:t>
            </a:r>
            <a:br>
              <a:rPr lang="en-US" sz="5000" dirty="0" smtClean="0"/>
            </a:br>
            <a:r>
              <a:rPr lang="en-US" sz="5000" dirty="0" smtClean="0"/>
              <a:t>Frequency Matrix Approach  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141" y="4674269"/>
            <a:ext cx="7737006" cy="158891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 Y Stoeckle, Rockefeller University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Kevin C R Kerr, Royal Ontario Museum</a:t>
            </a:r>
          </a:p>
          <a:p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image_thumb11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1" y="2003778"/>
            <a:ext cx="3672970" cy="2376412"/>
          </a:xfrm>
          <a:prstGeom prst="rect">
            <a:avLst/>
          </a:prstGeom>
        </p:spPr>
      </p:pic>
      <p:pic>
        <p:nvPicPr>
          <p:cNvPr id="8" name="Picture 7" descr="rare variants fig 7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91" y="2338199"/>
            <a:ext cx="4391242" cy="1878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6784" y="6161050"/>
            <a:ext cx="307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PLoS</a:t>
            </a:r>
            <a:r>
              <a:rPr lang="en-US" dirty="0" smtClean="0"/>
              <a:t> ONE August 2012 e43992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4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49" y="233913"/>
            <a:ext cx="8031647" cy="83317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Calculating Error Rate</a:t>
            </a:r>
            <a:endParaRPr lang="en-US" sz="4800" dirty="0"/>
          </a:p>
        </p:txBody>
      </p:sp>
      <p:pic>
        <p:nvPicPr>
          <p:cNvPr id="4" name="Picture 3" descr="xrare variants fig2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494" y="1067087"/>
            <a:ext cx="5780307" cy="1886787"/>
          </a:xfrm>
          <a:prstGeom prst="rect">
            <a:avLst/>
          </a:prstGeom>
          <a:effectLst>
            <a:outerShdw blurRad="1905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5923" y="2968586"/>
            <a:ext cx="83974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400" dirty="0" smtClean="0"/>
              <a:t>Most (94%) 2</a:t>
            </a:r>
            <a:r>
              <a:rPr lang="en-US" sz="3400" baseline="30000" dirty="0" smtClean="0"/>
              <a:t>nd</a:t>
            </a:r>
            <a:r>
              <a:rPr lang="en-US" sz="3400" dirty="0" smtClean="0"/>
              <a:t> positions &gt;99.9% conserved</a:t>
            </a:r>
          </a:p>
          <a:p>
            <a:pPr marL="571500" indent="-571500">
              <a:buFont typeface="Arial"/>
              <a:buChar char="•"/>
            </a:pPr>
            <a:r>
              <a:rPr lang="en-US" sz="3400" dirty="0" smtClean="0"/>
              <a:t>(Nearly) all 2</a:t>
            </a:r>
            <a:r>
              <a:rPr lang="en-US" sz="3400" baseline="30000" dirty="0" smtClean="0"/>
              <a:t>nd</a:t>
            </a:r>
            <a:r>
              <a:rPr lang="en-US" sz="3400" dirty="0" smtClean="0"/>
              <a:t> position </a:t>
            </a:r>
            <a:r>
              <a:rPr lang="en-US" sz="3400" dirty="0" err="1" smtClean="0"/>
              <a:t>seq</a:t>
            </a:r>
            <a:r>
              <a:rPr lang="en-US" sz="3400" dirty="0"/>
              <a:t> </a:t>
            </a:r>
            <a:r>
              <a:rPr lang="en-US" sz="3400" dirty="0" smtClean="0"/>
              <a:t>errors are VLFs</a:t>
            </a:r>
            <a:endParaRPr lang="en-US" sz="3400" dirty="0" smtClean="0"/>
          </a:p>
        </p:txBody>
      </p:sp>
      <p:sp>
        <p:nvSpPr>
          <p:cNvPr id="6" name="TextBox 5"/>
          <p:cNvSpPr txBox="1"/>
          <p:nvPr/>
        </p:nvSpPr>
        <p:spPr>
          <a:xfrm flipH="1">
            <a:off x="176851" y="4225036"/>
            <a:ext cx="8967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 </a:t>
            </a:r>
            <a:r>
              <a:rPr lang="en-US" sz="3600" u="sng" dirty="0" smtClean="0"/>
              <a:t>187 2</a:t>
            </a:r>
            <a:r>
              <a:rPr lang="en-US" sz="3600" u="sng" baseline="30000" dirty="0" smtClean="0"/>
              <a:t>nd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pos</a:t>
            </a:r>
            <a:r>
              <a:rPr lang="en-US" sz="3600" u="sng" dirty="0" smtClean="0"/>
              <a:t> </a:t>
            </a:r>
            <a:r>
              <a:rPr lang="en-US" sz="3600" u="sng" dirty="0" err="1" smtClean="0"/>
              <a:t>si</a:t>
            </a:r>
            <a:r>
              <a:rPr lang="en-US" sz="3600" u="sng" dirty="0" err="1"/>
              <a:t>-</a:t>
            </a:r>
            <a:r>
              <a:rPr lang="en-US" sz="3600" u="sng" dirty="0" err="1" smtClean="0"/>
              <a:t>nVLFs</a:t>
            </a:r>
            <a:r>
              <a:rPr lang="en-US" sz="3600" u="sng" dirty="0" smtClean="0"/>
              <a:t> (probable errors)  </a:t>
            </a:r>
            <a:r>
              <a:rPr lang="en-US" sz="3600" u="sng" dirty="0" smtClean="0">
                <a:solidFill>
                  <a:schemeClr val="bg1"/>
                </a:solidFill>
              </a:rPr>
              <a:t>.</a:t>
            </a:r>
            <a:r>
              <a:rPr lang="en-US" sz="3600" u="sng" dirty="0" smtClean="0"/>
              <a:t>          </a:t>
            </a:r>
          </a:p>
          <a:p>
            <a:r>
              <a:rPr lang="en-US" sz="3600" dirty="0" smtClean="0"/>
              <a:t>       216 2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</a:t>
            </a:r>
            <a:r>
              <a:rPr lang="en-US" sz="3600" dirty="0" err="1" smtClean="0"/>
              <a:t>pos</a:t>
            </a:r>
            <a:r>
              <a:rPr lang="en-US" sz="3600" dirty="0" smtClean="0"/>
              <a:t>/BC x 10,760 BC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0389" y="5642328"/>
            <a:ext cx="5505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8 x 10</a:t>
            </a:r>
            <a:r>
              <a:rPr lang="en-US" sz="4000" baseline="30000" dirty="0" smtClean="0"/>
              <a:t>-5 </a:t>
            </a:r>
            <a:r>
              <a:rPr lang="en-US" sz="4000" dirty="0" smtClean="0"/>
              <a:t>errors/base pair</a:t>
            </a:r>
            <a:endParaRPr lang="en-US" sz="4000" dirty="0"/>
          </a:p>
        </p:txBody>
      </p:sp>
      <p:pic>
        <p:nvPicPr>
          <p:cNvPr id="3" name="Picture 2" descr="error-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211" y="12938"/>
            <a:ext cx="1459213" cy="1203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8458" y="2567095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&gt;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536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Limitations, Observations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60" y="1600201"/>
            <a:ext cx="8649622" cy="5087002"/>
          </a:xfrm>
        </p:spPr>
        <p:txBody>
          <a:bodyPr>
            <a:normAutofit/>
          </a:bodyPr>
          <a:lstStyle/>
          <a:p>
            <a:pPr>
              <a:spcBef>
                <a:spcPts val="2064"/>
              </a:spcBef>
            </a:pPr>
            <a:r>
              <a:rPr lang="en-US" sz="3600" dirty="0" smtClean="0"/>
              <a:t>First </a:t>
            </a:r>
            <a:r>
              <a:rPr lang="en-US" sz="3600" dirty="0" err="1" smtClean="0"/>
              <a:t>seq</a:t>
            </a:r>
            <a:r>
              <a:rPr lang="en-US" sz="3600" dirty="0" smtClean="0"/>
              <a:t> error assessment for BARCODEs</a:t>
            </a:r>
          </a:p>
          <a:p>
            <a:pPr>
              <a:spcBef>
                <a:spcPts val="2064"/>
              </a:spcBef>
            </a:pPr>
            <a:r>
              <a:rPr lang="en-US" sz="3600" dirty="0" smtClean="0"/>
              <a:t>Some </a:t>
            </a:r>
            <a:r>
              <a:rPr lang="en-US" sz="3600" dirty="0" smtClean="0"/>
              <a:t>singleton </a:t>
            </a:r>
            <a:r>
              <a:rPr lang="en-US" sz="3600" dirty="0" err="1" smtClean="0"/>
              <a:t>nVLFs</a:t>
            </a:r>
            <a:r>
              <a:rPr lang="en-US" sz="3600" dirty="0" smtClean="0"/>
              <a:t> </a:t>
            </a:r>
            <a:r>
              <a:rPr lang="en-US" sz="3600" dirty="0" smtClean="0"/>
              <a:t>likely biological—</a:t>
            </a:r>
            <a:r>
              <a:rPr lang="en-US" sz="3600" dirty="0" err="1" smtClean="0"/>
              <a:t>calc</a:t>
            </a:r>
            <a:r>
              <a:rPr lang="en-US" sz="3600" dirty="0" smtClean="0"/>
              <a:t> rate </a:t>
            </a:r>
            <a:r>
              <a:rPr lang="en-US" sz="3600" dirty="0" smtClean="0"/>
              <a:t>is upper </a:t>
            </a:r>
            <a:r>
              <a:rPr lang="en-US" sz="3600" dirty="0" smtClean="0"/>
              <a:t>limit</a:t>
            </a:r>
          </a:p>
          <a:p>
            <a:pPr>
              <a:spcBef>
                <a:spcPts val="2064"/>
              </a:spcBef>
            </a:pPr>
            <a:r>
              <a:rPr lang="en-US" sz="3600" dirty="0" smtClean="0"/>
              <a:t>~3% BARCODEs ≥ 1 error </a:t>
            </a:r>
            <a:r>
              <a:rPr lang="en-US" sz="3600" dirty="0" smtClean="0"/>
              <a:t>(</a:t>
            </a:r>
            <a:r>
              <a:rPr lang="en-US" sz="3600" dirty="0" err="1" smtClean="0"/>
              <a:t>av</a:t>
            </a:r>
            <a:r>
              <a:rPr lang="en-US" sz="3600" dirty="0" smtClean="0"/>
              <a:t> 1.7/BARCODE)</a:t>
            </a:r>
            <a:endParaRPr lang="en-US" sz="3600" dirty="0" smtClean="0"/>
          </a:p>
          <a:p>
            <a:pPr>
              <a:spcBef>
                <a:spcPts val="2064"/>
              </a:spcBef>
            </a:pPr>
            <a:r>
              <a:rPr lang="en-US" sz="3600" dirty="0" err="1" smtClean="0"/>
              <a:t>Seq</a:t>
            </a:r>
            <a:r>
              <a:rPr lang="en-US" sz="3600" dirty="0" smtClean="0"/>
              <a:t> errors unlikely to affect species ID</a:t>
            </a:r>
          </a:p>
          <a:p>
            <a:pPr>
              <a:spcBef>
                <a:spcPts val="2064"/>
              </a:spcBef>
            </a:pPr>
            <a:r>
              <a:rPr lang="en-US" sz="3600" dirty="0" smtClean="0"/>
              <a:t>Increased apparent intraspecific variation</a:t>
            </a:r>
          </a:p>
        </p:txBody>
      </p:sp>
    </p:spTree>
    <p:extLst>
      <p:ext uri="{BB962C8B-B14F-4D97-AF65-F5344CB8AC3E}">
        <p14:creationId xmlns:p14="http://schemas.microsoft.com/office/powerpoint/2010/main" val="1694100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33582" cy="1365013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Applications</a:t>
            </a:r>
            <a:r>
              <a:rPr lang="en-US" sz="4800" dirty="0" smtClean="0"/>
              <a:t>: </a:t>
            </a:r>
            <a:br>
              <a:rPr lang="en-US" sz="4800" dirty="0" smtClean="0"/>
            </a:br>
            <a:r>
              <a:rPr lang="en-US" sz="4800" dirty="0" smtClean="0"/>
              <a:t>1. Compare database quality</a:t>
            </a:r>
            <a:endParaRPr lang="en-US" sz="4800" dirty="0"/>
          </a:p>
        </p:txBody>
      </p:sp>
      <p:pic>
        <p:nvPicPr>
          <p:cNvPr id="3" name="Picture 2" descr="rare variants fig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88" y="1909744"/>
            <a:ext cx="6012934" cy="4695815"/>
          </a:xfrm>
          <a:prstGeom prst="rect">
            <a:avLst/>
          </a:prstGeom>
          <a:effectLst>
            <a:outerShdw blurRad="1905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338814" y="4352794"/>
            <a:ext cx="1632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Error bars</a:t>
            </a:r>
          </a:p>
          <a:p>
            <a:r>
              <a:rPr lang="en-US" sz="2800" dirty="0" smtClean="0"/>
              <a:t>=95% 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950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51" y="163111"/>
            <a:ext cx="8916461" cy="131579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2. Highlight BARCODEs</a:t>
            </a:r>
            <a:r>
              <a:rPr lang="en-US" sz="4800" dirty="0"/>
              <a:t> </a:t>
            </a:r>
            <a:r>
              <a:rPr lang="en-US" sz="4800" dirty="0" smtClean="0"/>
              <a:t>w probable</a:t>
            </a:r>
            <a:br>
              <a:rPr lang="en-US" sz="4800" dirty="0" smtClean="0"/>
            </a:br>
            <a:r>
              <a:rPr lang="en-US" sz="4800" dirty="0"/>
              <a:t>	</a:t>
            </a:r>
            <a:r>
              <a:rPr lang="en-US" sz="4800" dirty="0" smtClean="0"/>
              <a:t> </a:t>
            </a:r>
            <a:r>
              <a:rPr lang="en-US" sz="4800" dirty="0" smtClean="0"/>
              <a:t>errors--annotate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pic>
        <p:nvPicPr>
          <p:cNvPr id="3" name="Picture 2" descr="rare variants fig 7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6" y="1671801"/>
            <a:ext cx="5595380" cy="4977224"/>
          </a:xfrm>
          <a:prstGeom prst="rect">
            <a:avLst/>
          </a:prstGeom>
          <a:effectLst>
            <a:outerShdw blurRad="228600" dist="508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mageAnnotation_dele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58" y="1649230"/>
            <a:ext cx="2707954" cy="282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4670" y="4514577"/>
            <a:ext cx="2758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Annotated </a:t>
            </a:r>
          </a:p>
          <a:p>
            <a:pPr algn="ctr"/>
            <a:r>
              <a:rPr lang="en-US" sz="2800" dirty="0" smtClean="0"/>
              <a:t>Homer Simpson</a:t>
            </a:r>
          </a:p>
          <a:p>
            <a:pPr algn="ctr"/>
            <a:r>
              <a:rPr lang="en-US" sz="2800" dirty="0" smtClean="0"/>
              <a:t>Portrait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506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74" y="6668"/>
            <a:ext cx="8983226" cy="1692366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3. BONUS: cryptic </a:t>
            </a:r>
            <a:r>
              <a:rPr lang="en-US" dirty="0" err="1" smtClean="0"/>
              <a:t>pseudogenes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flagged by multiple SHARED VLFs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1193" y="1699034"/>
            <a:ext cx="5717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Alder flycatcher (</a:t>
            </a:r>
            <a:r>
              <a:rPr lang="en-US" sz="2800" i="1" dirty="0" err="1" smtClean="0"/>
              <a:t>Empidonax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alnorum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6" name="Picture 5" descr="xrare variants fig4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2224704"/>
            <a:ext cx="6214063" cy="4339620"/>
          </a:xfrm>
          <a:prstGeom prst="rect">
            <a:avLst/>
          </a:prstGeom>
          <a:effectLst>
            <a:outerShdw blurRad="19050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043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12879" y="1872312"/>
            <a:ext cx="8148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Fuscous flycatcher (</a:t>
            </a:r>
            <a:r>
              <a:rPr lang="en-US" i="1" dirty="0" err="1" smtClean="0"/>
              <a:t>Cnemotriccus</a:t>
            </a:r>
            <a:r>
              <a:rPr lang="en-US" i="1" dirty="0" smtClean="0"/>
              <a:t> </a:t>
            </a:r>
            <a:r>
              <a:rPr lang="en-US" i="1" dirty="0" err="1" smtClean="0"/>
              <a:t>fuscatus</a:t>
            </a:r>
            <a:r>
              <a:rPr lang="en-US" dirty="0" smtClean="0"/>
              <a:t>)            Canada goose (</a:t>
            </a:r>
            <a:r>
              <a:rPr lang="en-US" i="1" dirty="0" err="1" smtClean="0"/>
              <a:t>Branta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6434" y="117004"/>
            <a:ext cx="8945914" cy="1554798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ryptic </a:t>
            </a:r>
            <a:r>
              <a:rPr lang="en-US" dirty="0" err="1" smtClean="0"/>
              <a:t>pseudogenes</a:t>
            </a:r>
            <a:r>
              <a:rPr lang="en-US" dirty="0" smtClean="0"/>
              <a:t> uncommon: 0.1% BARCODEs</a:t>
            </a:r>
            <a:endParaRPr lang="en-US" dirty="0"/>
          </a:p>
        </p:txBody>
      </p:sp>
      <p:pic>
        <p:nvPicPr>
          <p:cNvPr id="2" name="Picture 1" descr="rare variants fig 5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69" y="2255195"/>
            <a:ext cx="7443836" cy="44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4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-ribbon-m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69" y="1092821"/>
            <a:ext cx="1595305" cy="2127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44"/>
            <a:ext cx="7943977" cy="85172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84" y="1223343"/>
            <a:ext cx="7854797" cy="5138037"/>
          </a:xfrm>
        </p:spPr>
        <p:txBody>
          <a:bodyPr>
            <a:normAutofit/>
          </a:bodyPr>
          <a:lstStyle/>
          <a:p>
            <a:pPr marL="347472">
              <a:spcBef>
                <a:spcPts val="2160"/>
              </a:spcBef>
            </a:pPr>
            <a:r>
              <a:rPr lang="en-US" sz="4000" dirty="0" smtClean="0"/>
              <a:t>Avian BARCODE sequence quality high and improving</a:t>
            </a:r>
          </a:p>
          <a:p>
            <a:pPr marL="347472">
              <a:spcBef>
                <a:spcPts val="2160"/>
              </a:spcBef>
            </a:pPr>
            <a:r>
              <a:rPr lang="en-US" sz="4000" dirty="0" smtClean="0"/>
              <a:t>Frequency matrix potential utility for sequence database QA</a:t>
            </a:r>
          </a:p>
          <a:p>
            <a:pPr marL="347472">
              <a:spcBef>
                <a:spcPts val="2160"/>
              </a:spcBef>
            </a:pPr>
            <a:r>
              <a:rPr lang="en-US" sz="4000" dirty="0" smtClean="0"/>
              <a:t>Caution on studies involving rare variants</a:t>
            </a:r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2802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CBOL logo with text 18sept20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882" y="4395157"/>
            <a:ext cx="4391796" cy="97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7" descr="RU logo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82" y="1687876"/>
            <a:ext cx="1536725" cy="157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Box 10"/>
          <p:cNvSpPr txBox="1">
            <a:spLocks noChangeArrowheads="1"/>
          </p:cNvSpPr>
          <p:nvPr/>
        </p:nvSpPr>
        <p:spPr bwMode="auto">
          <a:xfrm>
            <a:off x="1600200" y="34290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200" dirty="0">
              <a:latin typeface="Times New Roman" charset="0"/>
            </a:endParaRPr>
          </a:p>
        </p:txBody>
      </p:sp>
      <p:sp>
        <p:nvSpPr>
          <p:cNvPr id="66567" name="TextBox 14"/>
          <p:cNvSpPr txBox="1">
            <a:spLocks noChangeArrowheads="1"/>
          </p:cNvSpPr>
          <p:nvPr/>
        </p:nvSpPr>
        <p:spPr bwMode="auto">
          <a:xfrm>
            <a:off x="381000" y="15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 dirty="0">
              <a:solidFill>
                <a:srgbClr val="3366FF"/>
              </a:solidFill>
              <a:latin typeface="Times New Roman" charset="0"/>
            </a:endParaRPr>
          </a:p>
        </p:txBody>
      </p:sp>
      <p:sp>
        <p:nvSpPr>
          <p:cNvPr id="66568" name="TextBox 16"/>
          <p:cNvSpPr txBox="1">
            <a:spLocks noChangeArrowheads="1"/>
          </p:cNvSpPr>
          <p:nvPr/>
        </p:nvSpPr>
        <p:spPr bwMode="auto">
          <a:xfrm>
            <a:off x="2115907" y="143250"/>
            <a:ext cx="47980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dirty="0" smtClean="0"/>
              <a:t>Acknowledgments</a:t>
            </a:r>
            <a:endParaRPr lang="en-US" sz="4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037" y="4071347"/>
            <a:ext cx="1318298" cy="1714500"/>
          </a:xfrm>
          <a:prstGeom prst="rect">
            <a:avLst/>
          </a:prstGeom>
        </p:spPr>
      </p:pic>
      <p:pic>
        <p:nvPicPr>
          <p:cNvPr id="2" name="Picture 1" descr="nser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54" y="1807962"/>
            <a:ext cx="2398479" cy="974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8037" y="2794450"/>
            <a:ext cx="3302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Natural Sciences and Engineering </a:t>
            </a:r>
          </a:p>
          <a:p>
            <a:pPr algn="ctr"/>
            <a:r>
              <a:rPr lang="en-US" dirty="0" smtClean="0"/>
              <a:t>Research Council of Canada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5150" y="3335035"/>
            <a:ext cx="147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Jesse </a:t>
            </a:r>
            <a:r>
              <a:rPr lang="en-US" dirty="0" err="1" smtClean="0"/>
              <a:t>Ausubel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5146" y="2793748"/>
            <a:ext cx="2903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Alan Baker	Jan </a:t>
            </a:r>
            <a:r>
              <a:rPr lang="en-US" dirty="0" err="1" smtClean="0"/>
              <a:t>Lifjeld</a:t>
            </a:r>
            <a:endParaRPr lang="en-US" dirty="0" smtClean="0"/>
          </a:p>
          <a:p>
            <a:r>
              <a:rPr lang="en-US" dirty="0" err="1" smtClean="0"/>
              <a:t>Arild</a:t>
            </a:r>
            <a:r>
              <a:rPr lang="en-US" dirty="0" smtClean="0"/>
              <a:t> </a:t>
            </a:r>
            <a:r>
              <a:rPr lang="en-US" dirty="0" err="1" smtClean="0"/>
              <a:t>Johnsen</a:t>
            </a:r>
            <a:r>
              <a:rPr lang="en-US" dirty="0" smtClean="0"/>
              <a:t>	Per Ericson</a:t>
            </a:r>
          </a:p>
          <a:p>
            <a:r>
              <a:rPr lang="en-US" dirty="0" smtClean="0"/>
              <a:t>Carla Dove	Gary Graves</a:t>
            </a:r>
          </a:p>
          <a:p>
            <a:r>
              <a:rPr lang="en-US" dirty="0" smtClean="0"/>
              <a:t>Pablo </a:t>
            </a:r>
            <a:r>
              <a:rPr lang="en-US" dirty="0" err="1" smtClean="0"/>
              <a:t>Tubaro</a:t>
            </a:r>
            <a:r>
              <a:rPr lang="en-US" dirty="0"/>
              <a:t>	</a:t>
            </a:r>
            <a:r>
              <a:rPr lang="en-US" dirty="0" smtClean="0"/>
              <a:t>Dario </a:t>
            </a:r>
            <a:r>
              <a:rPr lang="en-US" dirty="0" err="1" smtClean="0"/>
              <a:t>Litjmaer</a:t>
            </a:r>
            <a:endParaRPr lang="en-US" dirty="0" smtClean="0"/>
          </a:p>
        </p:txBody>
      </p:sp>
      <p:pic>
        <p:nvPicPr>
          <p:cNvPr id="6" name="Picture 5" descr="abbi_masthead_213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11" y="1617165"/>
            <a:ext cx="2660650" cy="1155700"/>
          </a:xfrm>
          <a:prstGeom prst="rect">
            <a:avLst/>
          </a:prstGeom>
        </p:spPr>
      </p:pic>
      <p:pic>
        <p:nvPicPr>
          <p:cNvPr id="16" name="Picture 20" descr="https://encrypted-tbn3.google.com/images?q=tbn:ANd9GcQKgNcjwzbcYqqhlDH10ExRjhkS_-H5qmOmaPQgxbzUHBSGpSZE_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9" y="4088974"/>
            <a:ext cx="1467118" cy="15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Potential BARCODE errors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Taxonomic mislabeling</a:t>
            </a:r>
          </a:p>
          <a:p>
            <a:r>
              <a:rPr lang="en-US" sz="4800" dirty="0" err="1" smtClean="0"/>
              <a:t>Pseudogenes</a:t>
            </a:r>
            <a:endParaRPr lang="en-US" sz="4800" dirty="0" smtClean="0"/>
          </a:p>
          <a:p>
            <a:r>
              <a:rPr lang="en-US" sz="4800" dirty="0" smtClean="0"/>
              <a:t>Sequencing Error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5757333" y="-282222"/>
            <a:ext cx="914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22757" y="3454772"/>
            <a:ext cx="4947887" cy="777994"/>
          </a:xfrm>
          <a:custGeom>
            <a:avLst/>
            <a:gdLst>
              <a:gd name="connsiteX0" fmla="*/ 4866695 w 4947887"/>
              <a:gd name="connsiteY0" fmla="*/ 129955 h 777994"/>
              <a:gd name="connsiteX1" fmla="*/ 4159291 w 4947887"/>
              <a:gd name="connsiteY1" fmla="*/ 17430 h 777994"/>
              <a:gd name="connsiteX2" fmla="*/ 2262163 w 4947887"/>
              <a:gd name="connsiteY2" fmla="*/ 49580 h 777994"/>
              <a:gd name="connsiteX3" fmla="*/ 911664 w 4947887"/>
              <a:gd name="connsiteY3" fmla="*/ 1355 h 777994"/>
              <a:gd name="connsiteX4" fmla="*/ 156028 w 4947887"/>
              <a:gd name="connsiteY4" fmla="*/ 113880 h 777994"/>
              <a:gd name="connsiteX5" fmla="*/ 43487 w 4947887"/>
              <a:gd name="connsiteY5" fmla="*/ 580055 h 777994"/>
              <a:gd name="connsiteX6" fmla="*/ 702658 w 4947887"/>
              <a:gd name="connsiteY6" fmla="*/ 676505 h 777994"/>
              <a:gd name="connsiteX7" fmla="*/ 2165698 w 4947887"/>
              <a:gd name="connsiteY7" fmla="*/ 772955 h 777994"/>
              <a:gd name="connsiteX8" fmla="*/ 3178572 w 4947887"/>
              <a:gd name="connsiteY8" fmla="*/ 756880 h 777994"/>
              <a:gd name="connsiteX9" fmla="*/ 4159291 w 4947887"/>
              <a:gd name="connsiteY9" fmla="*/ 692580 h 777994"/>
              <a:gd name="connsiteX10" fmla="*/ 4721999 w 4947887"/>
              <a:gd name="connsiteY10" fmla="*/ 644355 h 777994"/>
              <a:gd name="connsiteX11" fmla="*/ 4947082 w 4947887"/>
              <a:gd name="connsiteY11" fmla="*/ 371080 h 777994"/>
              <a:gd name="connsiteX12" fmla="*/ 4802386 w 4947887"/>
              <a:gd name="connsiteY12" fmla="*/ 81730 h 777994"/>
              <a:gd name="connsiteX13" fmla="*/ 4802386 w 4947887"/>
              <a:gd name="connsiteY13" fmla="*/ 81730 h 77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47887" h="777994">
                <a:moveTo>
                  <a:pt x="4866695" y="129955"/>
                </a:moveTo>
                <a:cubicBezTo>
                  <a:pt x="4730037" y="80390"/>
                  <a:pt x="4593380" y="30826"/>
                  <a:pt x="4159291" y="17430"/>
                </a:cubicBezTo>
                <a:cubicBezTo>
                  <a:pt x="3725202" y="4034"/>
                  <a:pt x="2803434" y="52259"/>
                  <a:pt x="2262163" y="49580"/>
                </a:cubicBezTo>
                <a:cubicBezTo>
                  <a:pt x="1720892" y="46901"/>
                  <a:pt x="1262686" y="-9362"/>
                  <a:pt x="911664" y="1355"/>
                </a:cubicBezTo>
                <a:cubicBezTo>
                  <a:pt x="560642" y="12072"/>
                  <a:pt x="300724" y="17430"/>
                  <a:pt x="156028" y="113880"/>
                </a:cubicBezTo>
                <a:cubicBezTo>
                  <a:pt x="11332" y="210330"/>
                  <a:pt x="-47618" y="486284"/>
                  <a:pt x="43487" y="580055"/>
                </a:cubicBezTo>
                <a:cubicBezTo>
                  <a:pt x="134592" y="673826"/>
                  <a:pt x="348956" y="644355"/>
                  <a:pt x="702658" y="676505"/>
                </a:cubicBezTo>
                <a:cubicBezTo>
                  <a:pt x="1056360" y="708655"/>
                  <a:pt x="1753046" y="759559"/>
                  <a:pt x="2165698" y="772955"/>
                </a:cubicBezTo>
                <a:cubicBezTo>
                  <a:pt x="2578350" y="786351"/>
                  <a:pt x="2846307" y="770276"/>
                  <a:pt x="3178572" y="756880"/>
                </a:cubicBezTo>
                <a:cubicBezTo>
                  <a:pt x="3510837" y="743484"/>
                  <a:pt x="3902053" y="711334"/>
                  <a:pt x="4159291" y="692580"/>
                </a:cubicBezTo>
                <a:cubicBezTo>
                  <a:pt x="4416529" y="673826"/>
                  <a:pt x="4590701" y="697938"/>
                  <a:pt x="4721999" y="644355"/>
                </a:cubicBezTo>
                <a:cubicBezTo>
                  <a:pt x="4853297" y="590772"/>
                  <a:pt x="4933684" y="464851"/>
                  <a:pt x="4947082" y="371080"/>
                </a:cubicBezTo>
                <a:cubicBezTo>
                  <a:pt x="4960480" y="277309"/>
                  <a:pt x="4802386" y="81730"/>
                  <a:pt x="4802386" y="81730"/>
                </a:cubicBezTo>
                <a:lnTo>
                  <a:pt x="4802386" y="81730"/>
                </a:lnTo>
              </a:path>
            </a:pathLst>
          </a:custGeom>
          <a:ln w="57150" cmpd="sng"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7264" y="2586398"/>
            <a:ext cx="4034011" cy="742479"/>
          </a:xfrm>
          <a:custGeom>
            <a:avLst/>
            <a:gdLst>
              <a:gd name="connsiteX0" fmla="*/ 3808928 w 4034011"/>
              <a:gd name="connsiteY0" fmla="*/ 146353 h 742479"/>
              <a:gd name="connsiteX1" fmla="*/ 3278375 w 4034011"/>
              <a:gd name="connsiteY1" fmla="*/ 82053 h 742479"/>
              <a:gd name="connsiteX2" fmla="*/ 1767103 w 4034011"/>
              <a:gd name="connsiteY2" fmla="*/ 17753 h 742479"/>
              <a:gd name="connsiteX3" fmla="*/ 1107931 w 4034011"/>
              <a:gd name="connsiteY3" fmla="*/ 1678 h 742479"/>
              <a:gd name="connsiteX4" fmla="*/ 448759 w 4034011"/>
              <a:gd name="connsiteY4" fmla="*/ 49903 h 742479"/>
              <a:gd name="connsiteX5" fmla="*/ 62902 w 4034011"/>
              <a:gd name="connsiteY5" fmla="*/ 162428 h 742479"/>
              <a:gd name="connsiteX6" fmla="*/ 30747 w 4034011"/>
              <a:gd name="connsiteY6" fmla="*/ 516078 h 742479"/>
              <a:gd name="connsiteX7" fmla="*/ 368372 w 4034011"/>
              <a:gd name="connsiteY7" fmla="*/ 725054 h 742479"/>
              <a:gd name="connsiteX8" fmla="*/ 2233346 w 4034011"/>
              <a:gd name="connsiteY8" fmla="*/ 725054 h 742479"/>
              <a:gd name="connsiteX9" fmla="*/ 3149756 w 4034011"/>
              <a:gd name="connsiteY9" fmla="*/ 676828 h 742479"/>
              <a:gd name="connsiteX10" fmla="*/ 3776773 w 4034011"/>
              <a:gd name="connsiteY10" fmla="*/ 676828 h 742479"/>
              <a:gd name="connsiteX11" fmla="*/ 4034011 w 4034011"/>
              <a:gd name="connsiteY11" fmla="*/ 580378 h 742479"/>
              <a:gd name="connsiteX12" fmla="*/ 3808928 w 4034011"/>
              <a:gd name="connsiteY12" fmla="*/ 146353 h 74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4011" h="742479">
                <a:moveTo>
                  <a:pt x="3808928" y="146353"/>
                </a:moveTo>
                <a:cubicBezTo>
                  <a:pt x="3682989" y="63299"/>
                  <a:pt x="3618679" y="103486"/>
                  <a:pt x="3278375" y="82053"/>
                </a:cubicBezTo>
                <a:cubicBezTo>
                  <a:pt x="2938071" y="60620"/>
                  <a:pt x="2128844" y="31149"/>
                  <a:pt x="1767103" y="17753"/>
                </a:cubicBezTo>
                <a:cubicBezTo>
                  <a:pt x="1405362" y="4357"/>
                  <a:pt x="1327655" y="-3680"/>
                  <a:pt x="1107931" y="1678"/>
                </a:cubicBezTo>
                <a:cubicBezTo>
                  <a:pt x="888207" y="7036"/>
                  <a:pt x="622930" y="23111"/>
                  <a:pt x="448759" y="49903"/>
                </a:cubicBezTo>
                <a:cubicBezTo>
                  <a:pt x="274587" y="76695"/>
                  <a:pt x="132571" y="84732"/>
                  <a:pt x="62902" y="162428"/>
                </a:cubicBezTo>
                <a:cubicBezTo>
                  <a:pt x="-6767" y="240124"/>
                  <a:pt x="-20165" y="422307"/>
                  <a:pt x="30747" y="516078"/>
                </a:cubicBezTo>
                <a:cubicBezTo>
                  <a:pt x="81659" y="609849"/>
                  <a:pt x="1272" y="690225"/>
                  <a:pt x="368372" y="725054"/>
                </a:cubicBezTo>
                <a:cubicBezTo>
                  <a:pt x="735472" y="759883"/>
                  <a:pt x="1769782" y="733092"/>
                  <a:pt x="2233346" y="725054"/>
                </a:cubicBezTo>
                <a:cubicBezTo>
                  <a:pt x="2696910" y="717016"/>
                  <a:pt x="2892518" y="684866"/>
                  <a:pt x="3149756" y="676828"/>
                </a:cubicBezTo>
                <a:cubicBezTo>
                  <a:pt x="3406994" y="668790"/>
                  <a:pt x="3629397" y="692903"/>
                  <a:pt x="3776773" y="676828"/>
                </a:cubicBezTo>
                <a:cubicBezTo>
                  <a:pt x="3924149" y="660753"/>
                  <a:pt x="4034011" y="671470"/>
                  <a:pt x="4034011" y="580378"/>
                </a:cubicBezTo>
                <a:cubicBezTo>
                  <a:pt x="4034011" y="489286"/>
                  <a:pt x="3934867" y="229407"/>
                  <a:pt x="3808928" y="146353"/>
                </a:cubicBezTo>
                <a:close/>
              </a:path>
            </a:pathLst>
          </a:custGeom>
          <a:noFill/>
          <a:ln w="571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69725"/>
            <a:ext cx="7243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Hypothesis: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474" y="1470179"/>
            <a:ext cx="3064962" cy="1569660"/>
          </a:xfrm>
          <a:prstGeom prst="rect">
            <a:avLst/>
          </a:prstGeom>
          <a:solidFill>
            <a:srgbClr val="CCFFCC"/>
          </a:solidFill>
          <a:effectLst>
            <a:outerShdw blurRad="127000" dist="63500" dir="126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Sequencing</a:t>
            </a:r>
          </a:p>
          <a:p>
            <a:pPr algn="ctr"/>
            <a:r>
              <a:rPr lang="en-US" sz="4800" dirty="0" smtClean="0"/>
              <a:t>Errors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108263" y="1721783"/>
            <a:ext cx="529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919672" y="1451653"/>
            <a:ext cx="2249835" cy="1569660"/>
          </a:xfrm>
          <a:prstGeom prst="rect">
            <a:avLst/>
          </a:prstGeom>
          <a:solidFill>
            <a:srgbClr val="CCFFCC"/>
          </a:solidFill>
          <a:effectLst>
            <a:outerShdw blurRad="127000" dist="635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Rare</a:t>
            </a:r>
          </a:p>
          <a:p>
            <a:pPr algn="ctr"/>
            <a:r>
              <a:rPr lang="en-US" sz="4800" dirty="0" smtClean="0"/>
              <a:t>Variants</a:t>
            </a:r>
            <a:endParaRPr lang="en-US" sz="4800" dirty="0"/>
          </a:p>
        </p:txBody>
      </p:sp>
      <p:pic>
        <p:nvPicPr>
          <p:cNvPr id="8" name="Picture 7" descr="4-Leaf-Cl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72" y="3552577"/>
            <a:ext cx="2255339" cy="2792949"/>
          </a:xfrm>
          <a:prstGeom prst="rect">
            <a:avLst/>
          </a:prstGeom>
        </p:spPr>
      </p:pic>
      <p:pic>
        <p:nvPicPr>
          <p:cNvPr id="12" name="Picture 11" descr="xrare variants fig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5" y="3682698"/>
            <a:ext cx="3064962" cy="22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8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48" y="46350"/>
            <a:ext cx="8540987" cy="18505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latin typeface="+mn-lt"/>
              </a:rPr>
              <a:t>Avian BARCODEs: large, representative dataset</a:t>
            </a:r>
            <a:br>
              <a:rPr lang="en-US" dirty="0" smtClean="0">
                <a:latin typeface="+mn-lt"/>
              </a:rPr>
            </a:b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11K records/2.7K species (27% known)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Picture 5" descr="rare variants fig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2" y="2181677"/>
            <a:ext cx="5440340" cy="4265974"/>
          </a:xfrm>
          <a:prstGeom prst="rect">
            <a:avLst/>
          </a:prstGeom>
          <a:effectLst>
            <a:outerShdw blurRad="177800" dist="508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Bird_Orders_Poste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88" y="2250501"/>
            <a:ext cx="2653716" cy="398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9781" y="257200"/>
            <a:ext cx="8666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Most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,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positions &gt;99.9% conserved</a:t>
            </a:r>
            <a:endParaRPr lang="en-US" sz="4000" dirty="0"/>
          </a:p>
        </p:txBody>
      </p:sp>
      <p:pic>
        <p:nvPicPr>
          <p:cNvPr id="9" name="Picture 8" descr="ostrich_653_60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6" y="2997792"/>
            <a:ext cx="2586619" cy="3448825"/>
          </a:xfrm>
          <a:prstGeom prst="rect">
            <a:avLst/>
          </a:prstGeom>
        </p:spPr>
      </p:pic>
      <p:pic>
        <p:nvPicPr>
          <p:cNvPr id="12" name="Picture 11" descr="hummingbird-photography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04" y="1392615"/>
            <a:ext cx="2600952" cy="1624455"/>
          </a:xfrm>
          <a:prstGeom prst="rect">
            <a:avLst/>
          </a:prstGeom>
        </p:spPr>
      </p:pic>
      <p:pic>
        <p:nvPicPr>
          <p:cNvPr id="4" name="Picture 3" descr="xrare variants fig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0" y="1434043"/>
            <a:ext cx="4982238" cy="5116894"/>
          </a:xfrm>
          <a:prstGeom prst="rect">
            <a:avLst/>
          </a:prstGeom>
          <a:effectLst>
            <a:outerShdw blurRad="19050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004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8" y="274638"/>
            <a:ext cx="8681776" cy="1107814"/>
          </a:xfrm>
        </p:spPr>
        <p:txBody>
          <a:bodyPr>
            <a:noAutofit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aa</a:t>
            </a:r>
            <a:r>
              <a:rPr lang="en-US" dirty="0" smtClean="0"/>
              <a:t> positions &gt;99.9% conserved</a:t>
            </a:r>
            <a:endParaRPr lang="en-US" dirty="0"/>
          </a:p>
        </p:txBody>
      </p:sp>
      <p:pic>
        <p:nvPicPr>
          <p:cNvPr id="4" name="Picture 3" descr="ostrich_653_60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6" y="2997792"/>
            <a:ext cx="2586619" cy="3448825"/>
          </a:xfrm>
          <a:prstGeom prst="rect">
            <a:avLst/>
          </a:prstGeom>
        </p:spPr>
      </p:pic>
      <p:pic>
        <p:nvPicPr>
          <p:cNvPr id="5" name="Picture 4" descr="hummingbird-photography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04" y="1392615"/>
            <a:ext cx="2600952" cy="1624455"/>
          </a:xfrm>
          <a:prstGeom prst="rect">
            <a:avLst/>
          </a:prstGeom>
        </p:spPr>
      </p:pic>
      <p:pic>
        <p:nvPicPr>
          <p:cNvPr id="3" name="Picture 2" descr="xrare variants fig2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5" y="1671913"/>
            <a:ext cx="5713171" cy="2333549"/>
          </a:xfrm>
          <a:prstGeom prst="rect">
            <a:avLst/>
          </a:prstGeom>
          <a:effectLst>
            <a:outerShdw blurRad="190500" dist="508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211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4484" y="438084"/>
            <a:ext cx="571078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Working </a:t>
            </a:r>
            <a:r>
              <a:rPr lang="en-US" sz="5400" dirty="0"/>
              <a:t>d</a:t>
            </a:r>
            <a:r>
              <a:rPr lang="en-US" sz="5400" dirty="0" smtClean="0"/>
              <a:t>efinitions</a:t>
            </a:r>
          </a:p>
          <a:p>
            <a:r>
              <a:rPr lang="en-US" sz="5400" dirty="0" smtClean="0"/>
              <a:t>for rare variants:</a:t>
            </a:r>
            <a:endParaRPr lang="en-US" sz="5400" dirty="0"/>
          </a:p>
        </p:txBody>
      </p:sp>
      <p:pic>
        <p:nvPicPr>
          <p:cNvPr id="10" name="Picture 9" descr="Dictionary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83" y="205754"/>
            <a:ext cx="2336160" cy="2336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928" y="2707037"/>
            <a:ext cx="8697854" cy="378565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190500" dist="508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i="1" dirty="0" smtClean="0"/>
              <a:t>VERY LOW FREQUENCY VARIANT (VLF)</a:t>
            </a:r>
            <a:r>
              <a:rPr lang="en-US" sz="4000" dirty="0" smtClean="0"/>
              <a:t>: </a:t>
            </a:r>
            <a:r>
              <a:rPr lang="en-US" sz="4000" dirty="0" err="1" smtClean="0"/>
              <a:t>nt</a:t>
            </a:r>
            <a:r>
              <a:rPr lang="en-US" sz="4000" dirty="0" smtClean="0"/>
              <a:t>, </a:t>
            </a:r>
            <a:r>
              <a:rPr lang="en-US" sz="4000" dirty="0" err="1" smtClean="0"/>
              <a:t>aa</a:t>
            </a:r>
            <a:r>
              <a:rPr lang="en-US" sz="4000" dirty="0" smtClean="0"/>
              <a:t> in &lt;0.1% </a:t>
            </a:r>
            <a:r>
              <a:rPr lang="en-US" sz="4000" dirty="0" err="1" smtClean="0"/>
              <a:t>seqs</a:t>
            </a:r>
            <a:r>
              <a:rPr lang="en-US" sz="4000" dirty="0" smtClean="0"/>
              <a:t> at a given position</a:t>
            </a:r>
          </a:p>
          <a:p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i="1" dirty="0" smtClean="0"/>
              <a:t>SINGLETON VLF</a:t>
            </a:r>
            <a:r>
              <a:rPr lang="en-US" sz="4000" dirty="0" smtClean="0"/>
              <a:t>: in 1 </a:t>
            </a:r>
            <a:r>
              <a:rPr lang="en-US" sz="4000" dirty="0" err="1" smtClean="0"/>
              <a:t>indiv</a:t>
            </a:r>
            <a:r>
              <a:rPr lang="en-US" sz="4000" dirty="0" smtClean="0"/>
              <a:t>/species</a:t>
            </a:r>
          </a:p>
          <a:p>
            <a:pPr marL="285750" indent="-285750">
              <a:buFont typeface="Arial"/>
              <a:buChar char="•"/>
            </a:pP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i="1" dirty="0" smtClean="0"/>
              <a:t>SHARED VLF</a:t>
            </a:r>
            <a:r>
              <a:rPr lang="en-US" sz="4000" dirty="0" smtClean="0"/>
              <a:t>: in ≥2 </a:t>
            </a:r>
            <a:r>
              <a:rPr lang="en-US" sz="4000" dirty="0" err="1" smtClean="0"/>
              <a:t>indiv</a:t>
            </a:r>
            <a:r>
              <a:rPr lang="en-US" sz="4000" dirty="0" smtClean="0"/>
              <a:t>/species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357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re variants fig 3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4" y="1914490"/>
            <a:ext cx="8643488" cy="4795078"/>
          </a:xfrm>
          <a:prstGeom prst="rect">
            <a:avLst/>
          </a:prstGeom>
          <a:effectLst>
            <a:outerShdw blurRad="1905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Freeform 10"/>
          <p:cNvSpPr/>
          <p:nvPr/>
        </p:nvSpPr>
        <p:spPr>
          <a:xfrm>
            <a:off x="894433" y="5401202"/>
            <a:ext cx="3649562" cy="112526"/>
          </a:xfrm>
          <a:custGeom>
            <a:avLst/>
            <a:gdLst>
              <a:gd name="connsiteX0" fmla="*/ 0 w 3649562"/>
              <a:gd name="connsiteY0" fmla="*/ 0 h 112526"/>
              <a:gd name="connsiteX1" fmla="*/ 1302267 w 3649562"/>
              <a:gd name="connsiteY1" fmla="*/ 80375 h 112526"/>
              <a:gd name="connsiteX2" fmla="*/ 2266908 w 3649562"/>
              <a:gd name="connsiteY2" fmla="*/ 112526 h 112526"/>
              <a:gd name="connsiteX3" fmla="*/ 2958235 w 3649562"/>
              <a:gd name="connsiteY3" fmla="*/ 80375 h 112526"/>
              <a:gd name="connsiteX4" fmla="*/ 3649562 w 3649562"/>
              <a:gd name="connsiteY4" fmla="*/ 80375 h 112526"/>
              <a:gd name="connsiteX5" fmla="*/ 3649562 w 3649562"/>
              <a:gd name="connsiteY5" fmla="*/ 80375 h 11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9562" h="112526">
                <a:moveTo>
                  <a:pt x="0" y="0"/>
                </a:moveTo>
                <a:lnTo>
                  <a:pt x="1302267" y="80375"/>
                </a:lnTo>
                <a:cubicBezTo>
                  <a:pt x="1680085" y="99129"/>
                  <a:pt x="1990913" y="112526"/>
                  <a:pt x="2266908" y="112526"/>
                </a:cubicBezTo>
                <a:cubicBezTo>
                  <a:pt x="2542903" y="112526"/>
                  <a:pt x="2727793" y="85734"/>
                  <a:pt x="2958235" y="80375"/>
                </a:cubicBezTo>
                <a:cubicBezTo>
                  <a:pt x="3188677" y="75017"/>
                  <a:pt x="3649562" y="80375"/>
                  <a:pt x="3649562" y="80375"/>
                </a:cubicBezTo>
                <a:lnTo>
                  <a:pt x="3649562" y="80375"/>
                </a:ln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192988" y="5763552"/>
            <a:ext cx="3697794" cy="176923"/>
          </a:xfrm>
          <a:custGeom>
            <a:avLst/>
            <a:gdLst>
              <a:gd name="connsiteX0" fmla="*/ 3697794 w 3697794"/>
              <a:gd name="connsiteY0" fmla="*/ 96451 h 176923"/>
              <a:gd name="connsiteX1" fmla="*/ 2491991 w 3697794"/>
              <a:gd name="connsiteY1" fmla="*/ 176826 h 176923"/>
              <a:gd name="connsiteX2" fmla="*/ 1382653 w 3697794"/>
              <a:gd name="connsiteY2" fmla="*/ 112526 h 176923"/>
              <a:gd name="connsiteX3" fmla="*/ 707404 w 3697794"/>
              <a:gd name="connsiteY3" fmla="*/ 96451 h 176923"/>
              <a:gd name="connsiteX4" fmla="*/ 0 w 3697794"/>
              <a:gd name="connsiteY4" fmla="*/ 0 h 176923"/>
              <a:gd name="connsiteX5" fmla="*/ 0 w 3697794"/>
              <a:gd name="connsiteY5" fmla="*/ 0 h 1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7794" h="176923">
                <a:moveTo>
                  <a:pt x="3697794" y="96451"/>
                </a:moveTo>
                <a:cubicBezTo>
                  <a:pt x="3287821" y="135299"/>
                  <a:pt x="2877848" y="174147"/>
                  <a:pt x="2491991" y="176826"/>
                </a:cubicBezTo>
                <a:cubicBezTo>
                  <a:pt x="2106134" y="179505"/>
                  <a:pt x="1680084" y="125922"/>
                  <a:pt x="1382653" y="112526"/>
                </a:cubicBezTo>
                <a:cubicBezTo>
                  <a:pt x="1085222" y="99130"/>
                  <a:pt x="937846" y="115205"/>
                  <a:pt x="707404" y="96451"/>
                </a:cubicBezTo>
                <a:cubicBezTo>
                  <a:pt x="476962" y="7769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05530" y="3062951"/>
            <a:ext cx="3424478" cy="2990047"/>
          </a:xfrm>
          <a:custGeom>
            <a:avLst/>
            <a:gdLst>
              <a:gd name="connsiteX0" fmla="*/ 0 w 3424478"/>
              <a:gd name="connsiteY0" fmla="*/ 0 h 2990047"/>
              <a:gd name="connsiteX1" fmla="*/ 128619 w 3424478"/>
              <a:gd name="connsiteY1" fmla="*/ 466175 h 2990047"/>
              <a:gd name="connsiteX2" fmla="*/ 466243 w 3424478"/>
              <a:gd name="connsiteY2" fmla="*/ 2057601 h 2990047"/>
              <a:gd name="connsiteX3" fmla="*/ 852100 w 3424478"/>
              <a:gd name="connsiteY3" fmla="*/ 2764902 h 2990047"/>
              <a:gd name="connsiteX4" fmla="*/ 1864974 w 3424478"/>
              <a:gd name="connsiteY4" fmla="*/ 2989952 h 2990047"/>
              <a:gd name="connsiteX5" fmla="*/ 2974312 w 3424478"/>
              <a:gd name="connsiteY5" fmla="*/ 2780977 h 2990047"/>
              <a:gd name="connsiteX6" fmla="*/ 3424478 w 3424478"/>
              <a:gd name="connsiteY6" fmla="*/ 2041526 h 2990047"/>
              <a:gd name="connsiteX7" fmla="*/ 3424478 w 3424478"/>
              <a:gd name="connsiteY7" fmla="*/ 2041526 h 299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4478" h="2990047">
                <a:moveTo>
                  <a:pt x="0" y="0"/>
                </a:moveTo>
                <a:cubicBezTo>
                  <a:pt x="25456" y="61621"/>
                  <a:pt x="50912" y="123242"/>
                  <a:pt x="128619" y="466175"/>
                </a:cubicBezTo>
                <a:cubicBezTo>
                  <a:pt x="206326" y="809109"/>
                  <a:pt x="345663" y="1674480"/>
                  <a:pt x="466243" y="2057601"/>
                </a:cubicBezTo>
                <a:cubicBezTo>
                  <a:pt x="586823" y="2440722"/>
                  <a:pt x="618978" y="2609510"/>
                  <a:pt x="852100" y="2764902"/>
                </a:cubicBezTo>
                <a:cubicBezTo>
                  <a:pt x="1085222" y="2920294"/>
                  <a:pt x="1511272" y="2987273"/>
                  <a:pt x="1864974" y="2989952"/>
                </a:cubicBezTo>
                <a:cubicBezTo>
                  <a:pt x="2218676" y="2992631"/>
                  <a:pt x="2714395" y="2939048"/>
                  <a:pt x="2974312" y="2780977"/>
                </a:cubicBezTo>
                <a:cubicBezTo>
                  <a:pt x="3234229" y="2622906"/>
                  <a:pt x="3424478" y="2041526"/>
                  <a:pt x="3424478" y="2041526"/>
                </a:cubicBezTo>
                <a:lnTo>
                  <a:pt x="3424478" y="2041526"/>
                </a:ln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6420" y="2775820"/>
            <a:ext cx="3472710" cy="2965912"/>
          </a:xfrm>
          <a:custGeom>
            <a:avLst/>
            <a:gdLst>
              <a:gd name="connsiteX0" fmla="*/ 0 w 3472710"/>
              <a:gd name="connsiteY0" fmla="*/ 5156 h 2965912"/>
              <a:gd name="connsiteX1" fmla="*/ 96464 w 3472710"/>
              <a:gd name="connsiteY1" fmla="*/ 326656 h 2965912"/>
              <a:gd name="connsiteX2" fmla="*/ 450166 w 3472710"/>
              <a:gd name="connsiteY2" fmla="*/ 2094907 h 2965912"/>
              <a:gd name="connsiteX3" fmla="*/ 916409 w 3472710"/>
              <a:gd name="connsiteY3" fmla="*/ 2786133 h 2965912"/>
              <a:gd name="connsiteX4" fmla="*/ 2331217 w 3472710"/>
              <a:gd name="connsiteY4" fmla="*/ 2962958 h 2965912"/>
              <a:gd name="connsiteX5" fmla="*/ 2990389 w 3472710"/>
              <a:gd name="connsiteY5" fmla="*/ 2689682 h 2965912"/>
              <a:gd name="connsiteX6" fmla="*/ 3472710 w 3472710"/>
              <a:gd name="connsiteY6" fmla="*/ 1902007 h 2965912"/>
              <a:gd name="connsiteX7" fmla="*/ 3472710 w 3472710"/>
              <a:gd name="connsiteY7" fmla="*/ 1902007 h 296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710" h="2965912">
                <a:moveTo>
                  <a:pt x="0" y="5156"/>
                </a:moveTo>
                <a:cubicBezTo>
                  <a:pt x="10718" y="-8240"/>
                  <a:pt x="21436" y="-21636"/>
                  <a:pt x="96464" y="326656"/>
                </a:cubicBezTo>
                <a:cubicBezTo>
                  <a:pt x="171492" y="674948"/>
                  <a:pt x="313509" y="1684994"/>
                  <a:pt x="450166" y="2094907"/>
                </a:cubicBezTo>
                <a:cubicBezTo>
                  <a:pt x="586824" y="2504820"/>
                  <a:pt x="602901" y="2641458"/>
                  <a:pt x="916409" y="2786133"/>
                </a:cubicBezTo>
                <a:cubicBezTo>
                  <a:pt x="1229918" y="2930808"/>
                  <a:pt x="1985554" y="2979033"/>
                  <a:pt x="2331217" y="2962958"/>
                </a:cubicBezTo>
                <a:cubicBezTo>
                  <a:pt x="2676880" y="2946883"/>
                  <a:pt x="2800140" y="2866507"/>
                  <a:pt x="2990389" y="2689682"/>
                </a:cubicBezTo>
                <a:cubicBezTo>
                  <a:pt x="3180638" y="2512857"/>
                  <a:pt x="3472710" y="1902007"/>
                  <a:pt x="3472710" y="1902007"/>
                </a:cubicBezTo>
                <a:lnTo>
                  <a:pt x="3472710" y="1902007"/>
                </a:lnTo>
              </a:path>
            </a:pathLst>
          </a:cu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0567" y="591051"/>
            <a:ext cx="7455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Singleton VLFs: (mostly) </a:t>
            </a:r>
            <a:r>
              <a:rPr lang="en-US" sz="4000" dirty="0" err="1" smtClean="0"/>
              <a:t>seq</a:t>
            </a:r>
            <a:r>
              <a:rPr lang="en-US" sz="4000" dirty="0" smtClean="0"/>
              <a:t> error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Shared VLFs: (mostly) biological 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348884" y="2583052"/>
            <a:ext cx="331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Concentrated at ends of segment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213556" y="3062951"/>
            <a:ext cx="465667" cy="7697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28840" y="3002479"/>
            <a:ext cx="327086" cy="19077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49886" y="4456509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Relatively evenly 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distributed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404534" y="5102840"/>
            <a:ext cx="220133" cy="628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200400" y="5102840"/>
            <a:ext cx="282112" cy="628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1460" y="13677"/>
            <a:ext cx="57237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Spatial distribution of VLFs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194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10" grpId="0" animBg="1"/>
      <p:bldP spid="12" grpId="0" animBg="1"/>
      <p:bldP spid="5" grpId="0" uiExpand="1" build="p"/>
      <p:bldP spid="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re variants fig S1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8050"/>
            <a:ext cx="5486400" cy="5257800"/>
          </a:xfrm>
          <a:prstGeom prst="rect">
            <a:avLst/>
          </a:prstGeom>
          <a:effectLst>
            <a:outerShdw blurRad="190500" dist="508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8178" y="338654"/>
            <a:ext cx="70268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Sliding window analysis </a:t>
            </a:r>
            <a:r>
              <a:rPr lang="en-US" sz="4400" dirty="0" err="1" smtClean="0"/>
              <a:t>nVLFs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5304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320</Words>
  <Application>Microsoft Macintosh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BARCODE Quality Assessment: Frequency Matrix Approach  </vt:lpstr>
      <vt:lpstr>Potential BARCODE errors</vt:lpstr>
      <vt:lpstr>PowerPoint Presentation</vt:lpstr>
      <vt:lpstr>Avian BARCODEs: large, representative dataset 11K records/2.7K species (27% known)</vt:lpstr>
      <vt:lpstr>PowerPoint Presentation</vt:lpstr>
      <vt:lpstr>Most aa positions &gt;99.9% conserved</vt:lpstr>
      <vt:lpstr>PowerPoint Presentation</vt:lpstr>
      <vt:lpstr>PowerPoint Presentation</vt:lpstr>
      <vt:lpstr>PowerPoint Presentation</vt:lpstr>
      <vt:lpstr>Calculating Error Rate</vt:lpstr>
      <vt:lpstr>Limitations, Observations</vt:lpstr>
      <vt:lpstr>Applications:  1. Compare database quality</vt:lpstr>
      <vt:lpstr>2. Highlight BARCODEs w probable   errors--annotate?</vt:lpstr>
      <vt:lpstr>3. BONUS: cryptic pseudogenes  flagged by multiple SHARED VLFs</vt:lpstr>
      <vt:lpstr>Cryptic pseudogenes uncommon: 0.1% BARCODEs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low frequency variants in avian BARCODEs reflect sequencing errors or overlooked pseudogenes </dc:title>
  <dc:creator>The Rockefeller University</dc:creator>
  <cp:lastModifiedBy>mark stoeckle</cp:lastModifiedBy>
  <cp:revision>106</cp:revision>
  <cp:lastPrinted>2012-05-08T18:34:11Z</cp:lastPrinted>
  <dcterms:created xsi:type="dcterms:W3CDTF">2012-04-04T13:50:30Z</dcterms:created>
  <dcterms:modified xsi:type="dcterms:W3CDTF">2012-11-08T17:27:06Z</dcterms:modified>
</cp:coreProperties>
</file>