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7"/>
  </p:notesMasterIdLst>
  <p:handoutMasterIdLst>
    <p:handoutMasterId r:id="rId18"/>
  </p:handoutMasterIdLst>
  <p:sldIdLst>
    <p:sldId id="330" r:id="rId2"/>
    <p:sldId id="337" r:id="rId3"/>
    <p:sldId id="352" r:id="rId4"/>
    <p:sldId id="359" r:id="rId5"/>
    <p:sldId id="316" r:id="rId6"/>
    <p:sldId id="364" r:id="rId7"/>
    <p:sldId id="361" r:id="rId8"/>
    <p:sldId id="353" r:id="rId9"/>
    <p:sldId id="358" r:id="rId10"/>
    <p:sldId id="317" r:id="rId11"/>
    <p:sldId id="321" r:id="rId12"/>
    <p:sldId id="360" r:id="rId13"/>
    <p:sldId id="363" r:id="rId14"/>
    <p:sldId id="335" r:id="rId15"/>
    <p:sldId id="319" r:id="rId16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3F2D0"/>
    <a:srgbClr val="EAEBB5"/>
    <a:srgbClr val="EEEBD1"/>
    <a:srgbClr val="EEECE1"/>
    <a:srgbClr val="FF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4660"/>
  </p:normalViewPr>
  <p:slideViewPr>
    <p:cSldViewPr snapToGrid="0">
      <p:cViewPr>
        <p:scale>
          <a:sx n="100" d="100"/>
          <a:sy n="100" d="100"/>
        </p:scale>
        <p:origin x="-4568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fld id="{B7F9B0BC-47E1-4EA4-8FE1-85B458FA1A24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fld id="{08EC8FAD-78B7-4953-B9D2-15E2AC52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A924B9-A0DD-489C-868B-590C44EEA5CB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A9D723-E81C-4022-B051-FEA9C5F3F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40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1027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1027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4BC6-72AF-4B31-99AA-D929EF3E1DAA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D5D0-FA92-484E-A3B2-F49A48929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D6F0F-B9C3-45E9-B713-5F4554E5F478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46028-FCBA-45A7-9971-E70883D6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8A9EB-C84C-4E1B-B2BA-0DA934D41D4A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F229-B45C-46E7-BD8E-3F79AC44F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E57F8-1B38-4C1D-BB62-17EB2D66C557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21AD8-1DE1-4EA0-89B5-A7D4635B5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651-9FE2-4975-B80E-B4BEDBE0DBC1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A8D8-64F4-4327-A4CD-CCB38927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CB628-85C9-43FA-9A59-3D2B5B778798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AC44A-686C-4659-BCAF-522D777F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89C4-B96C-4336-8B33-C44E87B9CAC5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57EC-7A8C-47DB-8AC0-50F3D8D75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29A29-BF73-4FA2-BB4B-ABB2A42DF9AE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7A94D-5330-438C-9766-CF4BFE2EB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FC20-A15C-4D20-9CAA-06D159B8DEAA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76D42-95EF-4FD4-9462-6663BE00D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66BFC-4820-4301-8C1E-160EA9290C63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5D81A-EFE9-4A81-861F-333D750FA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572F-9B20-4396-A20B-81B03B13F9E5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955D-BE7E-41DA-AE63-52E7D150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CE0886-7863-421C-9AC2-02893C696D98}" type="datetimeFigureOut">
              <a:rPr lang="en-US"/>
              <a:pPr>
                <a:defRPr/>
              </a:pPr>
              <a:t>7/12/12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8BEF87-B9BD-4390-AE99-6960416A3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7.pn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89100" y="241300"/>
            <a:ext cx="55626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84" charset="-128"/>
                <a:cs typeface="ＭＳ Ｐゴシック" pitchFamily="84" charset="-128"/>
              </a:rPr>
              <a:t>F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84" charset="-128"/>
                <a:cs typeface="ＭＳ Ｐゴシック" pitchFamily="84" charset="-128"/>
              </a:rPr>
              <a:t>ISH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84" charset="-128"/>
                <a:cs typeface="ＭＳ Ｐゴシック" pitchFamily="84" charset="-128"/>
              </a:rPr>
              <a:t> S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84" charset="-128"/>
                <a:cs typeface="ＭＳ Ｐゴシック" pitchFamily="84" charset="-128"/>
              </a:rPr>
              <a:t>TORY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50975" y="4612024"/>
            <a:ext cx="6499225" cy="1292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3400" dirty="0">
                <a:solidFill>
                  <a:srgbClr val="000000"/>
                </a:solidFill>
                <a:latin typeface="Tahoma"/>
              </a:rPr>
              <a:t>Kate </a:t>
            </a:r>
            <a:r>
              <a:rPr lang="en-US" sz="3400" dirty="0" smtClean="0">
                <a:solidFill>
                  <a:srgbClr val="000000"/>
                </a:solidFill>
                <a:latin typeface="Tahoma"/>
              </a:rPr>
              <a:t>Stoeckle and Louisa Strauss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rgbClr val="000000"/>
                </a:solidFill>
                <a:latin typeface="Tahoma"/>
              </a:rPr>
              <a:t>Johns Hopkins University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948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Tahoma"/>
              </a:rPr>
              <a:t>Presented at AAAS Annual Meeting, San Diego, CA, February 19, 2010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9" descr="nytimes2008aug28cro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038664"/>
            <a:ext cx="5892800" cy="206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53200" y="1181100"/>
            <a:ext cx="15665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Page 1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165100"/>
            <a:ext cx="730199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Our study attracts interest</a:t>
            </a:r>
            <a:endParaRPr lang="en-US" sz="4800" dirty="0">
              <a:latin typeface="Tahoma"/>
            </a:endParaRPr>
          </a:p>
        </p:txBody>
      </p:sp>
      <p:pic>
        <p:nvPicPr>
          <p:cNvPr id="7" name="Picture 6" descr="katelouisanytimesphoto+caption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38" y="3238500"/>
            <a:ext cx="507643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time quote of the d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0"/>
            <a:ext cx="831215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Box 4"/>
          <p:cNvSpPr txBox="1">
            <a:spLocks noChangeArrowheads="1"/>
          </p:cNvSpPr>
          <p:nvPr/>
        </p:nvSpPr>
        <p:spPr bwMode="auto">
          <a:xfrm>
            <a:off x="5892800" y="3441700"/>
            <a:ext cx="2692400" cy="3416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/>
              <a:t>Kate </a:t>
            </a:r>
            <a:r>
              <a:rPr lang="en-US" dirty="0" smtClean="0"/>
              <a:t>Stoeckle 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Louisa Strauss</a:t>
            </a:r>
          </a:p>
          <a:p>
            <a:endParaRPr lang="en-US" dirty="0"/>
          </a:p>
          <a:p>
            <a:r>
              <a:rPr lang="en-US" dirty="0"/>
              <a:t>August </a:t>
            </a:r>
            <a:r>
              <a:rPr lang="en-US" dirty="0" smtClean="0"/>
              <a:t>22, </a:t>
            </a:r>
            <a:r>
              <a:rPr lang="en-US" dirty="0"/>
              <a:t>2008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bs early sh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1" y="230221"/>
            <a:ext cx="4076700" cy="312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04800" y="3340100"/>
            <a:ext cx="391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hangingPunct="0"/>
            <a:r>
              <a:rPr lang="en-US" sz="2800" dirty="0">
                <a:latin typeface="Tahoma"/>
                <a:ea typeface="ＭＳ ゴシック"/>
              </a:rPr>
              <a:t>CBS </a:t>
            </a:r>
            <a:r>
              <a:rPr lang="en-US" sz="2800" dirty="0" smtClean="0">
                <a:latin typeface="Tahoma"/>
                <a:ea typeface="ＭＳ ゴシック"/>
              </a:rPr>
              <a:t>Early Show</a:t>
            </a:r>
            <a:endParaRPr lang="en-US" sz="2800" dirty="0">
              <a:latin typeface="Tahoma"/>
              <a:ea typeface="ＭＳ 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01" y="4109978"/>
            <a:ext cx="8293100" cy="21852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Tahoma"/>
              </a:rPr>
              <a:t>&gt;380 </a:t>
            </a:r>
            <a:r>
              <a:rPr lang="en-US" sz="3400" dirty="0" err="1" smtClean="0">
                <a:latin typeface="Tahoma"/>
              </a:rPr>
              <a:t>tv</a:t>
            </a:r>
            <a:r>
              <a:rPr lang="en-US" sz="3400" dirty="0" smtClean="0">
                <a:latin typeface="Tahoma"/>
              </a:rPr>
              <a:t>, radio, print, and online media reports in 10 languages and 34 countries</a:t>
            </a:r>
          </a:p>
          <a:p>
            <a:endParaRPr lang="en-US" sz="3400" dirty="0" smtClean="0">
              <a:latin typeface="Tahoma"/>
            </a:endParaRPr>
          </a:p>
          <a:p>
            <a:r>
              <a:rPr lang="en-US" sz="3400" dirty="0" smtClean="0">
                <a:latin typeface="Tahoma"/>
              </a:rPr>
              <a:t>Press named it “Sushi-gate”</a:t>
            </a:r>
          </a:p>
        </p:txBody>
      </p:sp>
      <p:pic>
        <p:nvPicPr>
          <p:cNvPr id="7" name="Picture 6" descr="Chosun Ilbo Korean Daily News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08288"/>
            <a:ext cx="3708400" cy="32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92700" y="3327400"/>
            <a:ext cx="3467100" cy="508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itchFamily="84" charset="0"/>
              </a:rPr>
              <a:t>Korean Daily News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355600"/>
            <a:ext cx="820524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600" dirty="0" smtClean="0">
                <a:latin typeface="Tahoma"/>
              </a:rPr>
              <a:t>Our study inspired others</a:t>
            </a:r>
            <a:endParaRPr lang="en-US" sz="5600" dirty="0">
              <a:latin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400" y="1892300"/>
            <a:ext cx="8597900" cy="138499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ahoma"/>
              </a:rPr>
              <a:t>A DNA </a:t>
            </a:r>
            <a:r>
              <a:rPr lang="en-US" sz="2800" dirty="0" err="1" smtClean="0">
                <a:latin typeface="Tahoma"/>
              </a:rPr>
              <a:t>Barcoding</a:t>
            </a:r>
            <a:r>
              <a:rPr lang="en-US" sz="2800" dirty="0" smtClean="0">
                <a:latin typeface="Tahoma"/>
              </a:rPr>
              <a:t> Analysis of Commercially-Sold Fish</a:t>
            </a:r>
          </a:p>
          <a:p>
            <a:pPr algn="ctr"/>
            <a:r>
              <a:rPr lang="en-US" sz="2800" dirty="0" smtClean="0">
                <a:latin typeface="Tahoma"/>
              </a:rPr>
              <a:t>Thomas Jefferson High School, Alexandria, VA</a:t>
            </a:r>
          </a:p>
          <a:p>
            <a:pPr algn="ctr"/>
            <a:r>
              <a:rPr lang="en-US" sz="2800" dirty="0" smtClean="0">
                <a:latin typeface="Tahoma"/>
              </a:rPr>
              <a:t>June 2009</a:t>
            </a:r>
            <a:endParaRPr lang="en-US" sz="2800" dirty="0">
              <a:latin typeface="Tahoma"/>
            </a:endParaRPr>
          </a:p>
        </p:txBody>
      </p:sp>
      <p:pic>
        <p:nvPicPr>
          <p:cNvPr id="4" name="Picture 3" descr="nytimes2009dec28cro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214" y="3705140"/>
            <a:ext cx="8575586" cy="19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700" y="1028700"/>
            <a:ext cx="8432800" cy="3785652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ahoma"/>
              </a:rPr>
              <a:t>DNA </a:t>
            </a:r>
            <a:r>
              <a:rPr lang="en-US" sz="4800" dirty="0" err="1" smtClean="0">
                <a:latin typeface="Tahoma"/>
              </a:rPr>
              <a:t>Barcoding</a:t>
            </a:r>
            <a:r>
              <a:rPr lang="en-US" sz="4800" dirty="0" smtClean="0">
                <a:latin typeface="Tahoma"/>
              </a:rPr>
              <a:t> + students =</a:t>
            </a:r>
          </a:p>
          <a:p>
            <a:r>
              <a:rPr lang="en-US" sz="4800" dirty="0" smtClean="0">
                <a:latin typeface="Tahoma"/>
              </a:rPr>
              <a:t>	</a:t>
            </a:r>
          </a:p>
          <a:p>
            <a:pPr lvl="1">
              <a:buFont typeface="Arial"/>
              <a:buChar char="•"/>
            </a:pPr>
            <a:r>
              <a:rPr lang="en-US" sz="4800" dirty="0" smtClean="0">
                <a:latin typeface="Tahoma"/>
              </a:rPr>
              <a:t>  Learn science</a:t>
            </a:r>
          </a:p>
          <a:p>
            <a:pPr lvl="1">
              <a:buFont typeface="Arial"/>
              <a:buChar char="•"/>
            </a:pPr>
            <a:r>
              <a:rPr lang="en-US" sz="4800" dirty="0" smtClean="0">
                <a:latin typeface="Tahoma"/>
              </a:rPr>
              <a:t>  Make discoveries</a:t>
            </a:r>
          </a:p>
          <a:p>
            <a:pPr lvl="1">
              <a:buFont typeface="Arial"/>
              <a:buChar char="•"/>
            </a:pPr>
            <a:r>
              <a:rPr lang="en-US" sz="4800" dirty="0" smtClean="0">
                <a:latin typeface="Tahoma"/>
              </a:rPr>
              <a:t>  Have fun</a:t>
            </a:r>
            <a:endParaRPr lang="en-US" sz="48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CBOL logo with text 18sept20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5800" y="4864100"/>
            <a:ext cx="50673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6" descr="fishbol_logo_righ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509169"/>
            <a:ext cx="1816100" cy="124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7" descr="RU logo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0" y="1370734"/>
            <a:ext cx="2273300" cy="23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9" descr="Trinity School logo.tif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3607" y="1625600"/>
            <a:ext cx="484299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200">
              <a:latin typeface="Times New Roman" pitchFamily="84" charset="0"/>
            </a:endParaRPr>
          </a:p>
        </p:txBody>
      </p:sp>
      <p:sp>
        <p:nvSpPr>
          <p:cNvPr id="66566" name="TextBox 14"/>
          <p:cNvSpPr txBox="1">
            <a:spLocks noChangeArrowheads="1"/>
          </p:cNvSpPr>
          <p:nvPr/>
        </p:nvSpPr>
        <p:spPr bwMode="auto">
          <a:xfrm>
            <a:off x="381000" y="152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3366FF"/>
              </a:solidFill>
              <a:latin typeface="Times New Roman" pitchFamily="84" charset="0"/>
            </a:endParaRPr>
          </a:p>
        </p:txBody>
      </p:sp>
      <p:sp>
        <p:nvSpPr>
          <p:cNvPr id="66567" name="TextBox 16"/>
          <p:cNvSpPr txBox="1">
            <a:spLocks noChangeArrowheads="1"/>
          </p:cNvSpPr>
          <p:nvPr/>
        </p:nvSpPr>
        <p:spPr bwMode="auto">
          <a:xfrm>
            <a:off x="2260600" y="368300"/>
            <a:ext cx="4719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Acknowledgments</a:t>
            </a:r>
          </a:p>
        </p:txBody>
      </p:sp>
      <p:pic>
        <p:nvPicPr>
          <p:cNvPr id="66569" name="Picture 22" descr="uguelph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600" y="4112242"/>
            <a:ext cx="2298700" cy="227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oML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140" y="3390900"/>
            <a:ext cx="2610748" cy="137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57610" cy="6901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4787086"/>
            <a:ext cx="4241800" cy="1661993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dirty="0" smtClean="0">
                <a:latin typeface="Tahoma"/>
              </a:rPr>
              <a:t>Trinity School, NYC</a:t>
            </a:r>
          </a:p>
          <a:p>
            <a:pPr algn="ctr"/>
            <a:r>
              <a:rPr lang="en-US" sz="3400" dirty="0" smtClean="0">
                <a:latin typeface="Tahoma"/>
              </a:rPr>
              <a:t>March 2007</a:t>
            </a:r>
          </a:p>
          <a:p>
            <a:pPr algn="ctr"/>
            <a:r>
              <a:rPr lang="en-US" sz="3400" dirty="0" smtClean="0">
                <a:latin typeface="Tahoma"/>
              </a:rPr>
              <a:t>11</a:t>
            </a:r>
            <a:r>
              <a:rPr lang="en-US" sz="3400" baseline="30000" dirty="0" smtClean="0">
                <a:latin typeface="Tahoma"/>
              </a:rPr>
              <a:t>th</a:t>
            </a:r>
            <a:r>
              <a:rPr lang="en-US" sz="3400" dirty="0" smtClean="0">
                <a:latin typeface="Tahoma"/>
              </a:rPr>
              <a:t> grade</a:t>
            </a:r>
          </a:p>
        </p:txBody>
      </p:sp>
      <p:pic>
        <p:nvPicPr>
          <p:cNvPr id="8" name="Picture 7" descr="sush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467" y="863600"/>
            <a:ext cx="3918933" cy="3730624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14900" y="4800600"/>
            <a:ext cx="3924300" cy="16619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srgbClr val="000000">
                <a:alpha val="59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dirty="0" smtClean="0">
                <a:latin typeface="Tahoma"/>
              </a:rPr>
              <a:t>Can we identify sushi with </a:t>
            </a:r>
          </a:p>
          <a:p>
            <a:pPr algn="ctr"/>
            <a:r>
              <a:rPr lang="en-US" sz="3400" dirty="0" smtClean="0">
                <a:latin typeface="Tahoma"/>
              </a:rPr>
              <a:t>DNA </a:t>
            </a:r>
            <a:r>
              <a:rPr lang="en-US" sz="3400" dirty="0" err="1" smtClean="0">
                <a:latin typeface="Tahoma"/>
              </a:rPr>
              <a:t>barcoding</a:t>
            </a:r>
            <a:r>
              <a:rPr lang="en-US" sz="3400" dirty="0" smtClean="0">
                <a:latin typeface="Tahoma"/>
              </a:rPr>
              <a:t>?</a:t>
            </a:r>
            <a:endParaRPr lang="en-US" sz="34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SC_009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8855" y="2922905"/>
            <a:ext cx="4753045" cy="361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DSC_008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82321"/>
            <a:ext cx="4721951" cy="314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nyc fish fish labe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800" y="1244599"/>
            <a:ext cx="3454400" cy="519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8" name="TextBox 15"/>
          <p:cNvSpPr txBox="1">
            <a:spLocks noChangeArrowheads="1"/>
          </p:cNvSpPr>
          <p:nvPr/>
        </p:nvSpPr>
        <p:spPr bwMode="auto">
          <a:xfrm>
            <a:off x="406400" y="228600"/>
            <a:ext cx="3598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4800" dirty="0">
                <a:latin typeface="Tahoma"/>
              </a:rPr>
              <a:t>What</a:t>
            </a:r>
            <a:r>
              <a:rPr lang="en-US" sz="4800" dirty="0" smtClean="0">
                <a:latin typeface="Tahoma"/>
              </a:rPr>
              <a:t> we did</a:t>
            </a:r>
            <a:endParaRPr lang="en-US" sz="4800" dirty="0">
              <a:latin typeface="Tahoma"/>
            </a:endParaRPr>
          </a:p>
        </p:txBody>
      </p:sp>
      <p:sp>
        <p:nvSpPr>
          <p:cNvPr id="80910" name="TextBox 17"/>
          <p:cNvSpPr txBox="1">
            <a:spLocks noChangeArrowheads="1"/>
          </p:cNvSpPr>
          <p:nvPr/>
        </p:nvSpPr>
        <p:spPr bwMode="auto">
          <a:xfrm>
            <a:off x="6096000" y="4800600"/>
            <a:ext cx="37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1400">
                <a:solidFill>
                  <a:srgbClr val="3366FF"/>
                </a:solidFill>
                <a:latin typeface="Wingdings" pitchFamily="84" charset="2"/>
                <a:ea typeface="Wingdings" pitchFamily="84" charset="2"/>
                <a:cs typeface="Wingdings" pitchFamily="84" charset="2"/>
              </a:rPr>
              <a:t></a:t>
            </a:r>
            <a:endParaRPr lang="en-US" sz="1400">
              <a:solidFill>
                <a:srgbClr val="3366FF"/>
              </a:solidFill>
            </a:endParaRPr>
          </a:p>
        </p:txBody>
      </p:sp>
      <p:sp>
        <p:nvSpPr>
          <p:cNvPr id="80912" name="Rectangle 20"/>
          <p:cNvSpPr>
            <a:spLocks noChangeArrowheads="1"/>
          </p:cNvSpPr>
          <p:nvPr/>
        </p:nvSpPr>
        <p:spPr bwMode="auto">
          <a:xfrm flipV="1">
            <a:off x="7631430" y="5333999"/>
            <a:ext cx="3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1400" dirty="0" err="1">
                <a:solidFill>
                  <a:srgbClr val="3366FF"/>
                </a:solidFill>
                <a:latin typeface="Wingdings" pitchFamily="84" charset="2"/>
                <a:ea typeface="Wingdings" pitchFamily="84" charset="2"/>
                <a:cs typeface="Wingdings" pitchFamily="84" charset="2"/>
              </a:rPr>
              <a:t>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80913" name="TextBox 21"/>
          <p:cNvSpPr txBox="1">
            <a:spLocks noChangeArrowheads="1"/>
          </p:cNvSpPr>
          <p:nvPr/>
        </p:nvSpPr>
        <p:spPr bwMode="auto">
          <a:xfrm>
            <a:off x="685800" y="1612900"/>
            <a:ext cx="30226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4800" dirty="0" smtClean="0">
                <a:latin typeface="Tahoma"/>
              </a:rPr>
              <a:t>1. Shop (and eat)</a:t>
            </a:r>
            <a:endParaRPr lang="en-US" sz="4800" dirty="0">
              <a:latin typeface="Tahoma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495800" y="2159000"/>
            <a:ext cx="288732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4800" dirty="0" smtClean="0">
                <a:latin typeface="Tahoma"/>
              </a:rPr>
              <a:t>2. Sample</a:t>
            </a:r>
            <a:endParaRPr lang="en-US" sz="4800" dirty="0">
              <a:latin typeface="Tahoma"/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4457700" y="5308600"/>
            <a:ext cx="3672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4800" dirty="0" smtClean="0">
                <a:latin typeface="Tahoma"/>
              </a:rPr>
              <a:t>3. Document</a:t>
            </a:r>
            <a:endParaRPr lang="en-US" sz="4800" dirty="0">
              <a:latin typeface="Tahom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1300" y="3327401"/>
            <a:ext cx="4826000" cy="342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uguelph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6400" y="520700"/>
            <a:ext cx="1612900" cy="159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89000" y="736600"/>
            <a:ext cx="3520315" cy="830997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4. Sequence</a:t>
            </a:r>
            <a:endParaRPr lang="en-US" sz="4800" dirty="0">
              <a:latin typeface="Tahoma"/>
            </a:endParaRPr>
          </a:p>
        </p:txBody>
      </p:sp>
      <p:pic>
        <p:nvPicPr>
          <p:cNvPr id="20" name="Picture 19" descr="BOLD Systems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4" y="3746500"/>
            <a:ext cx="7965912" cy="2474977"/>
          </a:xfrm>
          <a:prstGeom prst="rect">
            <a:avLst/>
          </a:prstGeom>
        </p:spPr>
      </p:pic>
      <p:pic>
        <p:nvPicPr>
          <p:cNvPr id="15" name="Picture 14" descr="shared_packaging_pa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464582"/>
            <a:ext cx="1861820" cy="14312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2500" y="2794000"/>
            <a:ext cx="5909190" cy="830997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5. Match to database</a:t>
            </a:r>
            <a:endParaRPr lang="en-US" sz="48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>
          <a:xfrm>
            <a:off x="550334" y="313267"/>
            <a:ext cx="7865533" cy="982133"/>
          </a:xfrm>
          <a:solidFill>
            <a:schemeClr val="bg1"/>
          </a:solidFill>
          <a:effectLst/>
        </p:spPr>
        <p:txBody>
          <a:bodyPr vert="horz" tIns="45720" anchor="t" anchorCtr="0"/>
          <a:lstStyle/>
          <a:p>
            <a:pPr algn="l" eaLnBrk="1" hangingPunct="1">
              <a:spcBef>
                <a:spcPts val="0"/>
              </a:spcBef>
              <a:spcAft>
                <a:spcPts val="3600"/>
              </a:spcAft>
            </a:pPr>
            <a:r>
              <a:rPr lang="en-US" sz="4800" dirty="0" smtClean="0">
                <a:latin typeface="Tahoma"/>
              </a:rPr>
              <a:t>What we found </a:t>
            </a:r>
            <a:r>
              <a:rPr lang="en-US" sz="2800" dirty="0" smtClean="0">
                <a:latin typeface="Tahoma"/>
              </a:rPr>
              <a:t/>
            </a:r>
            <a:br>
              <a:rPr lang="en-US" sz="2800" dirty="0" smtClean="0">
                <a:latin typeface="Tahoma"/>
              </a:rPr>
            </a:br>
            <a:endParaRPr lang="en-US" sz="2800" dirty="0" smtClean="0">
              <a:latin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734" y="1803406"/>
            <a:ext cx="78824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Tahoma"/>
              </a:rPr>
              <a:t>-One-quarter of samples mislabeled, </a:t>
            </a:r>
          </a:p>
          <a:p>
            <a:r>
              <a:rPr lang="en-US" sz="3400" dirty="0" smtClean="0">
                <a:latin typeface="Tahoma"/>
              </a:rPr>
              <a:t> all as more expensive or more</a:t>
            </a:r>
          </a:p>
          <a:p>
            <a:r>
              <a:rPr lang="en-US" sz="3400" dirty="0" smtClean="0">
                <a:latin typeface="Tahoma"/>
              </a:rPr>
              <a:t> desirable fish</a:t>
            </a:r>
            <a:br>
              <a:rPr lang="en-US" sz="3400" dirty="0" smtClean="0">
                <a:latin typeface="Tahoma"/>
              </a:rPr>
            </a:br>
            <a:endParaRPr lang="en-US" sz="3400" dirty="0"/>
          </a:p>
        </p:txBody>
      </p:sp>
      <p:sp>
        <p:nvSpPr>
          <p:cNvPr id="10" name="TextBox 9"/>
          <p:cNvSpPr txBox="1"/>
          <p:nvPr/>
        </p:nvSpPr>
        <p:spPr>
          <a:xfrm>
            <a:off x="715434" y="4102110"/>
            <a:ext cx="7289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Tahoma"/>
              </a:rPr>
              <a:t>-Mislabeling in 6/10 grocery stores/</a:t>
            </a:r>
          </a:p>
          <a:p>
            <a:r>
              <a:rPr lang="en-US" sz="3400" dirty="0" smtClean="0">
                <a:latin typeface="Tahoma"/>
              </a:rPr>
              <a:t> fish markets and 2/3 restaurants</a:t>
            </a:r>
            <a:r>
              <a:rPr lang="en-US" sz="3400" dirty="0" smtClean="0"/>
              <a:t> 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una tilapi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1972926"/>
            <a:ext cx="8102600" cy="315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0400" y="482600"/>
            <a:ext cx="3605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For example</a:t>
            </a:r>
            <a:endParaRPr lang="en-US" sz="48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>
            <a:spLocks noChangeArrowheads="1"/>
          </p:cNvSpPr>
          <p:nvPr/>
        </p:nvSpPr>
        <p:spPr bwMode="auto">
          <a:xfrm>
            <a:off x="279400" y="1303972"/>
            <a:ext cx="8572500" cy="49552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27000" dist="50800" dir="2700000" algn="tl" rotWithShape="0">
              <a:srgbClr val="000000">
                <a:alpha val="60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ts val="2400"/>
              </a:spcBef>
              <a:buSzPct val="100000"/>
              <a:buFont typeface="Arial"/>
              <a:buChar char="•"/>
            </a:pPr>
            <a:r>
              <a:rPr lang="en-US" sz="3200" dirty="0" smtClean="0">
                <a:latin typeface="Tahoma"/>
              </a:rPr>
              <a:t>Lavender </a:t>
            </a:r>
            <a:r>
              <a:rPr lang="en-US" sz="3200" dirty="0" err="1" smtClean="0">
                <a:latin typeface="Tahoma"/>
              </a:rPr>
              <a:t>Jobfish</a:t>
            </a:r>
            <a:r>
              <a:rPr lang="en-US" sz="3200" dirty="0" smtClean="0">
                <a:latin typeface="Tahoma"/>
              </a:rPr>
              <a:t>, Slender </a:t>
            </a:r>
            <a:r>
              <a:rPr lang="en-US" sz="3200" dirty="0" err="1">
                <a:latin typeface="Tahoma"/>
              </a:rPr>
              <a:t>Pinjalo</a:t>
            </a:r>
            <a:r>
              <a:rPr lang="en-US" sz="3200" dirty="0">
                <a:latin typeface="Tahoma"/>
              </a:rPr>
              <a:t> (SE Asia)</a:t>
            </a:r>
            <a:r>
              <a:rPr lang="en-US" sz="3200" dirty="0" smtClean="0">
                <a:latin typeface="Tahoma"/>
              </a:rPr>
              <a:t>,   Acadian </a:t>
            </a:r>
            <a:r>
              <a:rPr lang="en-US" sz="3200" dirty="0">
                <a:latin typeface="Tahoma"/>
              </a:rPr>
              <a:t>Redfish (N Atlantic</a:t>
            </a:r>
            <a:r>
              <a:rPr lang="en-US" sz="3200" dirty="0" smtClean="0">
                <a:latin typeface="Tahoma"/>
              </a:rPr>
              <a:t>), Nile Perch (Africa) </a:t>
            </a:r>
            <a:r>
              <a:rPr lang="en-US" sz="3200" dirty="0">
                <a:latin typeface="Tahoma"/>
              </a:rPr>
              <a:t>sold as</a:t>
            </a:r>
            <a:r>
              <a:rPr lang="en-US" sz="3200" dirty="0" smtClean="0">
                <a:latin typeface="Tahoma"/>
              </a:rPr>
              <a:t> Red Snapper (Caribbean)</a:t>
            </a:r>
          </a:p>
          <a:p>
            <a:pPr defTabSz="914400" eaLnBrk="0" hangingPunct="0">
              <a:spcBef>
                <a:spcPts val="2400"/>
              </a:spcBef>
              <a:buSzPct val="100000"/>
              <a:buFont typeface="Arial"/>
              <a:buChar char="•"/>
            </a:pPr>
            <a:r>
              <a:rPr lang="en-US" sz="3200" dirty="0" smtClean="0">
                <a:latin typeface="Tahoma"/>
              </a:rPr>
              <a:t>Caribbean </a:t>
            </a:r>
            <a:r>
              <a:rPr lang="en-US" sz="3200" dirty="0">
                <a:latin typeface="Tahoma"/>
              </a:rPr>
              <a:t>Spotted Goatfish sold as “Mediterranean Red Mullet”</a:t>
            </a:r>
            <a:endParaRPr lang="en-US" sz="3200" dirty="0" smtClean="0">
              <a:latin typeface="Tahoma"/>
            </a:endParaRPr>
          </a:p>
          <a:p>
            <a:pPr defTabSz="914400" eaLnBrk="0" hangingPunct="0">
              <a:spcBef>
                <a:spcPts val="2400"/>
              </a:spcBef>
              <a:buSzPct val="100000"/>
              <a:buFont typeface="Arial"/>
              <a:buChar char="•"/>
            </a:pPr>
            <a:r>
              <a:rPr lang="en-US" sz="3200" dirty="0" smtClean="0">
                <a:latin typeface="Tahoma"/>
              </a:rPr>
              <a:t>White </a:t>
            </a:r>
            <a:r>
              <a:rPr lang="en-US" sz="3200" dirty="0">
                <a:latin typeface="Tahoma"/>
              </a:rPr>
              <a:t>Bass (farmed freshwater fish) sold as “Sea </a:t>
            </a:r>
            <a:r>
              <a:rPr lang="en-US" sz="3200" dirty="0" smtClean="0">
                <a:latin typeface="Tahoma"/>
              </a:rPr>
              <a:t>Bass”</a:t>
            </a:r>
          </a:p>
          <a:p>
            <a:pPr defTabSz="914400" eaLnBrk="0" hangingPunct="0">
              <a:spcBef>
                <a:spcPts val="2400"/>
              </a:spcBef>
              <a:buSzPct val="100000"/>
              <a:buFont typeface="Arial"/>
              <a:buChar char="•"/>
            </a:pPr>
            <a:r>
              <a:rPr lang="en-US" sz="3200" dirty="0" smtClean="0">
                <a:latin typeface="Tahoma"/>
              </a:rPr>
              <a:t>Smelt Roe sold as “Flying Fish Roe”</a:t>
            </a:r>
            <a:endParaRPr lang="en-US" sz="3200" dirty="0">
              <a:latin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300" y="165100"/>
            <a:ext cx="6902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Diverse items mislabeled </a:t>
            </a:r>
            <a:endParaRPr lang="en-US" sz="48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7" descr="barzini's fis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2006600"/>
            <a:ext cx="371876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11" descr="nile perch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898" y="1997896"/>
            <a:ext cx="3660613" cy="472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2"/>
          <p:cNvSpPr txBox="1">
            <a:spLocks noChangeArrowheads="1"/>
          </p:cNvSpPr>
          <p:nvPr/>
        </p:nvSpPr>
        <p:spPr bwMode="auto">
          <a:xfrm>
            <a:off x="4953000" y="1270000"/>
            <a:ext cx="383353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3400" dirty="0">
                <a:latin typeface="Tahoma"/>
              </a:rPr>
              <a:t>DNA </a:t>
            </a:r>
            <a:r>
              <a:rPr lang="en-US" sz="3400" dirty="0" smtClean="0">
                <a:latin typeface="Tahoma"/>
              </a:rPr>
              <a:t>ID: Nile </a:t>
            </a:r>
            <a:r>
              <a:rPr lang="en-US" sz="3400" dirty="0">
                <a:latin typeface="Tahoma"/>
              </a:rPr>
              <a:t>Perch</a:t>
            </a:r>
          </a:p>
        </p:txBody>
      </p:sp>
      <p:sp>
        <p:nvSpPr>
          <p:cNvPr id="82957" name="Rectangle 12"/>
          <p:cNvSpPr>
            <a:spLocks noChangeArrowheads="1"/>
          </p:cNvSpPr>
          <p:nvPr/>
        </p:nvSpPr>
        <p:spPr bwMode="auto">
          <a:xfrm>
            <a:off x="6071241" y="5862935"/>
            <a:ext cx="2381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1800" dirty="0">
                <a:latin typeface="Tahoma"/>
              </a:rPr>
              <a:t>Range </a:t>
            </a:r>
            <a:r>
              <a:rPr lang="en-US" sz="1800" dirty="0" smtClean="0">
                <a:latin typeface="Tahoma"/>
              </a:rPr>
              <a:t>map: </a:t>
            </a:r>
            <a:r>
              <a:rPr lang="en-US" sz="1800" dirty="0" err="1">
                <a:latin typeface="Tahoma"/>
              </a:rPr>
              <a:t>FishBase</a:t>
            </a:r>
            <a:endParaRPr lang="en-US" sz="1800" dirty="0">
              <a:latin typeface="Tahoma"/>
            </a:endParaRPr>
          </a:p>
        </p:txBody>
      </p:sp>
      <p:sp>
        <p:nvSpPr>
          <p:cNvPr id="82959" name="TextBox 14"/>
          <p:cNvSpPr txBox="1">
            <a:spLocks noChangeArrowheads="1"/>
          </p:cNvSpPr>
          <p:nvPr/>
        </p:nvSpPr>
        <p:spPr bwMode="auto">
          <a:xfrm>
            <a:off x="5715000" y="2286000"/>
            <a:ext cx="1143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600">
                <a:solidFill>
                  <a:schemeClr val="bg1"/>
                </a:solidFill>
              </a:rPr>
              <a:t>FishBase: John Casselman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300" y="177800"/>
            <a:ext cx="3513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For example</a:t>
            </a:r>
            <a:endParaRPr lang="en-US" sz="4800" dirty="0">
              <a:latin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500" y="1270000"/>
            <a:ext cx="4102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Tahoma"/>
              </a:rPr>
              <a:t>Label: Red Snapper</a:t>
            </a:r>
            <a:endParaRPr lang="en-US" sz="34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 fish sep 08 5.png"/>
          <p:cNvPicPr>
            <a:picLocks noChangeAspect="1"/>
          </p:cNvPicPr>
          <p:nvPr/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459539" y="2273370"/>
            <a:ext cx="4518861" cy="1021946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4" name="Picture 3" descr="img078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1" y="1067443"/>
            <a:ext cx="8369299" cy="1054982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7" name="Picture 6" descr="2008_-_Wong_-_DNA_barcoding_detects_market_substitution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3" y="4673600"/>
            <a:ext cx="7646454" cy="2006600"/>
          </a:xfrm>
          <a:prstGeom prst="rect">
            <a:avLst/>
          </a:prstGeom>
          <a:effectLst>
            <a:outerShdw blurRad="127000" dist="635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5899" y="3835400"/>
            <a:ext cx="863600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ahoma"/>
              </a:rPr>
              <a:t>Our results in scientific report</a:t>
            </a:r>
            <a:endParaRPr lang="en-US" sz="4800" dirty="0">
              <a:latin typeface="Tahom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15000" y="1612900"/>
            <a:ext cx="2921000" cy="1588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1800" y="177800"/>
            <a:ext cx="4317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ahoma"/>
              </a:rPr>
              <a:t>What we wrote</a:t>
            </a:r>
            <a:endParaRPr lang="en-US" sz="4800" dirty="0">
              <a:latin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20739</TotalTime>
  <Words>274</Words>
  <Application>Microsoft Macintosh PowerPoint</Application>
  <PresentationFormat>On-screen Show (4:3)</PresentationFormat>
  <Paragraphs>60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What we found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Korean Daily News</vt:lpstr>
      <vt:lpstr>PowerPoint Presentation</vt:lpstr>
      <vt:lpstr>PowerPoint Presentation</vt:lpstr>
      <vt:lpstr>PowerPoint Presentation</vt:lpstr>
    </vt:vector>
  </TitlesOfParts>
  <Company>rockefeller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stoeckle</dc:creator>
  <cp:lastModifiedBy>The Rockefeller University</cp:lastModifiedBy>
  <cp:revision>182</cp:revision>
  <cp:lastPrinted>2010-02-17T06:13:42Z</cp:lastPrinted>
  <dcterms:created xsi:type="dcterms:W3CDTF">2010-02-22T03:32:22Z</dcterms:created>
  <dcterms:modified xsi:type="dcterms:W3CDTF">2012-07-12T16:36:26Z</dcterms:modified>
</cp:coreProperties>
</file>