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14" d="100"/>
          <a:sy n="114" d="100"/>
        </p:scale>
        <p:origin x="-99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2A8A-6B71-B44C-A08C-7E2AE8699B2C}" type="datetimeFigureOut">
              <a:rPr lang="en-US" smtClean="0"/>
              <a:t>7/31/12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89FC6-BAC6-9F4E-95D9-6B18C9100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740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2A8A-6B71-B44C-A08C-7E2AE8699B2C}" type="datetimeFigureOut">
              <a:rPr lang="en-US" smtClean="0"/>
              <a:t>7/31/12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89FC6-BAC6-9F4E-95D9-6B18C9100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318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2A8A-6B71-B44C-A08C-7E2AE8699B2C}" type="datetimeFigureOut">
              <a:rPr lang="en-US" smtClean="0"/>
              <a:t>7/31/12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89FC6-BAC6-9F4E-95D9-6B18C9100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324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2A8A-6B71-B44C-A08C-7E2AE8699B2C}" type="datetimeFigureOut">
              <a:rPr lang="en-US" smtClean="0"/>
              <a:t>7/31/12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89FC6-BAC6-9F4E-95D9-6B18C9100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52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2A8A-6B71-B44C-A08C-7E2AE8699B2C}" type="datetimeFigureOut">
              <a:rPr lang="en-US" smtClean="0"/>
              <a:t>7/31/12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89FC6-BAC6-9F4E-95D9-6B18C9100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017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2A8A-6B71-B44C-A08C-7E2AE8699B2C}" type="datetimeFigureOut">
              <a:rPr lang="en-US" smtClean="0"/>
              <a:t>7/31/12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89FC6-BAC6-9F4E-95D9-6B18C9100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750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2A8A-6B71-B44C-A08C-7E2AE8699B2C}" type="datetimeFigureOut">
              <a:rPr lang="en-US" smtClean="0"/>
              <a:t>7/31/12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89FC6-BAC6-9F4E-95D9-6B18C9100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045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2A8A-6B71-B44C-A08C-7E2AE8699B2C}" type="datetimeFigureOut">
              <a:rPr lang="en-US" smtClean="0"/>
              <a:t>7/31/12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89FC6-BAC6-9F4E-95D9-6B18C9100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339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2A8A-6B71-B44C-A08C-7E2AE8699B2C}" type="datetimeFigureOut">
              <a:rPr lang="en-US" smtClean="0"/>
              <a:t>7/31/12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89FC6-BAC6-9F4E-95D9-6B18C9100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774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2A8A-6B71-B44C-A08C-7E2AE8699B2C}" type="datetimeFigureOut">
              <a:rPr lang="en-US" smtClean="0"/>
              <a:t>7/31/12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89FC6-BAC6-9F4E-95D9-6B18C9100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377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2A8A-6B71-B44C-A08C-7E2AE8699B2C}" type="datetimeFigureOut">
              <a:rPr lang="en-US" smtClean="0"/>
              <a:t>7/31/12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89FC6-BAC6-9F4E-95D9-6B18C9100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237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9F2A8A-6B71-B44C-A08C-7E2AE8699B2C}" type="datetimeFigureOut">
              <a:rPr lang="en-US" smtClean="0"/>
              <a:t>7/31/12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189FC6-BAC6-9F4E-95D9-6B18C9100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421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png"/><Relationship Id="rId5" Type="http://schemas.openxmlformats.org/officeDocument/2006/relationships/image" Target="../media/image11.jpeg"/><Relationship Id="rId6" Type="http://schemas.openxmlformats.org/officeDocument/2006/relationships/image" Target="../media/image12.jpeg"/><Relationship Id="rId7" Type="http://schemas.openxmlformats.org/officeDocument/2006/relationships/image" Target="../media/image13.png"/><Relationship Id="rId8" Type="http://schemas.openxmlformats.org/officeDocument/2006/relationships/image" Target="../media/image14.jpeg"/><Relationship Id="rId9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96B46D"/>
                </a:solidFill>
              </a:rPr>
              <a:t>Barcode IDs Matched </a:t>
            </a:r>
            <a:r>
              <a:rPr lang="en-US" dirty="0">
                <a:solidFill>
                  <a:srgbClr val="96B46D"/>
                </a:solidFill>
              </a:rPr>
              <a:t>M</a:t>
            </a:r>
            <a:r>
              <a:rPr lang="en-US" dirty="0" smtClean="0">
                <a:solidFill>
                  <a:srgbClr val="96B46D"/>
                </a:solidFill>
              </a:rPr>
              <a:t>orphology</a:t>
            </a:r>
          </a:p>
        </p:txBody>
      </p:sp>
      <p:pic>
        <p:nvPicPr>
          <p:cNvPr id="20483" name="Picture 4" descr="RT15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12" t="29420" r="32428" b="5975"/>
          <a:stretch>
            <a:fillRect/>
          </a:stretch>
        </p:blipFill>
        <p:spPr bwMode="auto">
          <a:xfrm>
            <a:off x="382588" y="1817925"/>
            <a:ext cx="1751012" cy="2411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5" descr="RT18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75" t="19324" r="-311" b="9540"/>
          <a:stretch>
            <a:fillRect/>
          </a:stretch>
        </p:blipFill>
        <p:spPr bwMode="auto">
          <a:xfrm>
            <a:off x="2646363" y="1871663"/>
            <a:ext cx="1739900" cy="235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6" descr="RT27.t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91" t="29420" r="16714"/>
          <a:stretch>
            <a:fillRect/>
          </a:stretch>
        </p:blipFill>
        <p:spPr bwMode="auto">
          <a:xfrm>
            <a:off x="4953000" y="1905000"/>
            <a:ext cx="1538288" cy="231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7" descr="RT29.t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68" t="23225" r="7700"/>
          <a:stretch>
            <a:fillRect/>
          </a:stretch>
        </p:blipFill>
        <p:spPr bwMode="auto">
          <a:xfrm>
            <a:off x="7078663" y="1898650"/>
            <a:ext cx="1563687" cy="230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7" name="TextBox 17"/>
          <p:cNvSpPr txBox="1">
            <a:spLocks noChangeArrowheads="1"/>
          </p:cNvSpPr>
          <p:nvPr/>
        </p:nvSpPr>
        <p:spPr bwMode="auto">
          <a:xfrm>
            <a:off x="2414588" y="4281488"/>
            <a:ext cx="2843212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z="2200" i="1">
                <a:latin typeface="Calibri" pitchFamily="34" charset="0"/>
                <a:cs typeface="Calibri" pitchFamily="34" charset="0"/>
              </a:rPr>
              <a:t>Diaphania nitidalis</a:t>
            </a:r>
          </a:p>
          <a:p>
            <a:pPr eaLnBrk="1" hangingPunct="1"/>
            <a:r>
              <a:rPr lang="en-US" sz="2200">
                <a:latin typeface="Calibri" pitchFamily="34" charset="0"/>
                <a:cs typeface="Calibri" pitchFamily="34" charset="0"/>
              </a:rPr>
              <a:t>(Pickleworm) </a:t>
            </a:r>
          </a:p>
          <a:p>
            <a:pPr eaLnBrk="1" hangingPunct="1"/>
            <a:r>
              <a:rPr lang="en-US" sz="2200">
                <a:latin typeface="Calibri" pitchFamily="34" charset="0"/>
                <a:cs typeface="Calibri" pitchFamily="34" charset="0"/>
              </a:rPr>
              <a:t>GB 97%</a:t>
            </a:r>
          </a:p>
          <a:p>
            <a:pPr eaLnBrk="1" hangingPunct="1"/>
            <a:r>
              <a:rPr lang="en-US" sz="2200">
                <a:latin typeface="Calibri" pitchFamily="34" charset="0"/>
                <a:cs typeface="Calibri" pitchFamily="34" charset="0"/>
              </a:rPr>
              <a:t>BOLD 99%</a:t>
            </a:r>
            <a:endParaRPr lang="en-US" sz="26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488" name="TextBox 18"/>
          <p:cNvSpPr txBox="1">
            <a:spLocks noChangeArrowheads="1"/>
          </p:cNvSpPr>
          <p:nvPr/>
        </p:nvSpPr>
        <p:spPr bwMode="auto">
          <a:xfrm>
            <a:off x="6694488" y="4281488"/>
            <a:ext cx="2373312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z="2200" i="1">
                <a:latin typeface="Calibri" pitchFamily="34" charset="0"/>
                <a:cs typeface="Calibri" pitchFamily="34" charset="0"/>
              </a:rPr>
              <a:t>Cydia Splendana</a:t>
            </a:r>
          </a:p>
          <a:p>
            <a:pPr eaLnBrk="1" hangingPunct="1"/>
            <a:r>
              <a:rPr lang="en-US" sz="2200">
                <a:latin typeface="Calibri" pitchFamily="34" charset="0"/>
                <a:cs typeface="Calibri" pitchFamily="34" charset="0"/>
              </a:rPr>
              <a:t>(Chestnut tortrix) </a:t>
            </a:r>
          </a:p>
          <a:p>
            <a:pPr eaLnBrk="1" hangingPunct="1"/>
            <a:r>
              <a:rPr lang="en-US" sz="2200">
                <a:latin typeface="Calibri" pitchFamily="34" charset="0"/>
                <a:cs typeface="Calibri" pitchFamily="34" charset="0"/>
              </a:rPr>
              <a:t>GB 98%</a:t>
            </a:r>
          </a:p>
          <a:p>
            <a:pPr eaLnBrk="1" hangingPunct="1"/>
            <a:r>
              <a:rPr lang="en-US" sz="2200">
                <a:latin typeface="Calibri" pitchFamily="34" charset="0"/>
                <a:cs typeface="Calibri" pitchFamily="34" charset="0"/>
              </a:rPr>
              <a:t>BOLD 98%</a:t>
            </a:r>
          </a:p>
        </p:txBody>
      </p:sp>
      <p:sp>
        <p:nvSpPr>
          <p:cNvPr id="20489" name="TextBox 19"/>
          <p:cNvSpPr txBox="1">
            <a:spLocks noChangeArrowheads="1"/>
          </p:cNvSpPr>
          <p:nvPr/>
        </p:nvSpPr>
        <p:spPr bwMode="auto">
          <a:xfrm>
            <a:off x="352425" y="4256088"/>
            <a:ext cx="1701800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z="2200">
                <a:latin typeface="Calibri" pitchFamily="34" charset="0"/>
                <a:cs typeface="Calibri" pitchFamily="34" charset="0"/>
              </a:rPr>
              <a:t>Dermaptera</a:t>
            </a:r>
          </a:p>
          <a:p>
            <a:pPr eaLnBrk="1" hangingPunct="1"/>
            <a:r>
              <a:rPr lang="en-US" sz="2200">
                <a:latin typeface="Calibri" pitchFamily="34" charset="0"/>
                <a:cs typeface="Calibri" pitchFamily="34" charset="0"/>
              </a:rPr>
              <a:t>(earwig) </a:t>
            </a:r>
          </a:p>
          <a:p>
            <a:pPr eaLnBrk="1" hangingPunct="1"/>
            <a:r>
              <a:rPr lang="en-US" sz="2200">
                <a:latin typeface="Calibri" pitchFamily="34" charset="0"/>
                <a:cs typeface="Calibri" pitchFamily="34" charset="0"/>
              </a:rPr>
              <a:t>GB 99%</a:t>
            </a:r>
          </a:p>
          <a:p>
            <a:pPr eaLnBrk="1" hangingPunct="1"/>
            <a:r>
              <a:rPr lang="en-US" sz="2200">
                <a:latin typeface="Calibri" pitchFamily="34" charset="0"/>
                <a:cs typeface="Calibri" pitchFamily="34" charset="0"/>
              </a:rPr>
              <a:t>BOLD 100%</a:t>
            </a:r>
          </a:p>
        </p:txBody>
      </p:sp>
      <p:sp>
        <p:nvSpPr>
          <p:cNvPr id="20490" name="TextBox 20"/>
          <p:cNvSpPr txBox="1">
            <a:spLocks noChangeArrowheads="1"/>
          </p:cNvSpPr>
          <p:nvPr/>
        </p:nvSpPr>
        <p:spPr bwMode="auto">
          <a:xfrm>
            <a:off x="4846638" y="4281488"/>
            <a:ext cx="153035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z="2200">
                <a:latin typeface="Calibri" pitchFamily="34" charset="0"/>
                <a:cs typeface="Calibri" pitchFamily="34" charset="0"/>
              </a:rPr>
              <a:t>Isoptera</a:t>
            </a:r>
          </a:p>
          <a:p>
            <a:pPr eaLnBrk="1" hangingPunct="1"/>
            <a:r>
              <a:rPr lang="en-US" sz="2200">
                <a:latin typeface="Calibri" pitchFamily="34" charset="0"/>
                <a:cs typeface="Calibri" pitchFamily="34" charset="0"/>
              </a:rPr>
              <a:t>(termite) </a:t>
            </a:r>
          </a:p>
          <a:p>
            <a:pPr eaLnBrk="1" hangingPunct="1"/>
            <a:r>
              <a:rPr lang="en-US" sz="2200">
                <a:latin typeface="Calibri" pitchFamily="34" charset="0"/>
                <a:cs typeface="Calibri" pitchFamily="34" charset="0"/>
              </a:rPr>
              <a:t>BOLD 99%</a:t>
            </a:r>
          </a:p>
        </p:txBody>
      </p:sp>
      <p:sp>
        <p:nvSpPr>
          <p:cNvPr id="20491" name="TextBox 21"/>
          <p:cNvSpPr txBox="1">
            <a:spLocks noChangeArrowheads="1"/>
          </p:cNvSpPr>
          <p:nvPr/>
        </p:nvSpPr>
        <p:spPr bwMode="auto">
          <a:xfrm>
            <a:off x="1203325" y="1909763"/>
            <a:ext cx="108585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z="2200">
                <a:latin typeface="Calibri" pitchFamily="34" charset="0"/>
                <a:cs typeface="Calibri" pitchFamily="34" charset="0"/>
              </a:rPr>
              <a:t>RT15</a:t>
            </a:r>
          </a:p>
        </p:txBody>
      </p:sp>
      <p:sp>
        <p:nvSpPr>
          <p:cNvPr id="20492" name="TextBox 22"/>
          <p:cNvSpPr txBox="1">
            <a:spLocks noChangeArrowheads="1"/>
          </p:cNvSpPr>
          <p:nvPr/>
        </p:nvSpPr>
        <p:spPr bwMode="auto">
          <a:xfrm>
            <a:off x="5703888" y="1930400"/>
            <a:ext cx="108585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z="2200">
                <a:latin typeface="Calibri" pitchFamily="34" charset="0"/>
                <a:cs typeface="Calibri" pitchFamily="34" charset="0"/>
              </a:rPr>
              <a:t>RT27</a:t>
            </a:r>
          </a:p>
        </p:txBody>
      </p:sp>
      <p:sp>
        <p:nvSpPr>
          <p:cNvPr id="20493" name="TextBox 23"/>
          <p:cNvSpPr txBox="1">
            <a:spLocks noChangeArrowheads="1"/>
          </p:cNvSpPr>
          <p:nvPr/>
        </p:nvSpPr>
        <p:spPr bwMode="auto">
          <a:xfrm>
            <a:off x="7859713" y="1893888"/>
            <a:ext cx="108743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z="2200">
                <a:latin typeface="Calibri" pitchFamily="34" charset="0"/>
                <a:cs typeface="Calibri" pitchFamily="34" charset="0"/>
              </a:rPr>
              <a:t>RT29</a:t>
            </a:r>
          </a:p>
        </p:txBody>
      </p:sp>
      <p:sp>
        <p:nvSpPr>
          <p:cNvPr id="20494" name="TextBox 24"/>
          <p:cNvSpPr txBox="1">
            <a:spLocks noChangeArrowheads="1"/>
          </p:cNvSpPr>
          <p:nvPr/>
        </p:nvSpPr>
        <p:spPr bwMode="auto">
          <a:xfrm>
            <a:off x="3516313" y="1897063"/>
            <a:ext cx="1087437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z="2200">
                <a:latin typeface="Calibri" pitchFamily="34" charset="0"/>
                <a:cs typeface="Calibri" pitchFamily="34" charset="0"/>
              </a:rPr>
              <a:t>RT18</a:t>
            </a:r>
          </a:p>
        </p:txBody>
      </p:sp>
    </p:spTree>
    <p:extLst>
      <p:ext uri="{BB962C8B-B14F-4D97-AF65-F5344CB8AC3E}">
        <p14:creationId xmlns:p14="http://schemas.microsoft.com/office/powerpoint/2010/main" val="41430275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3 Barcode </a:t>
            </a:r>
            <a:r>
              <a:rPr lang="en-US" dirty="0"/>
              <a:t>IDs </a:t>
            </a:r>
            <a:r>
              <a:rPr lang="en-US" dirty="0" smtClean="0"/>
              <a:t>Added Taxonomic Resolution</a:t>
            </a:r>
            <a:endParaRPr lang="en-US" dirty="0"/>
          </a:p>
        </p:txBody>
      </p:sp>
      <p:pic>
        <p:nvPicPr>
          <p:cNvPr id="21507" name="Picture 12" descr="RT28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09" b="2"/>
          <a:stretch>
            <a:fillRect/>
          </a:stretch>
        </p:blipFill>
        <p:spPr bwMode="auto">
          <a:xfrm>
            <a:off x="381000" y="3505200"/>
            <a:ext cx="1936750" cy="130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TextBox 13"/>
          <p:cNvSpPr txBox="1">
            <a:spLocks noChangeArrowheads="1"/>
          </p:cNvSpPr>
          <p:nvPr/>
        </p:nvSpPr>
        <p:spPr bwMode="auto">
          <a:xfrm>
            <a:off x="3263900" y="1371600"/>
            <a:ext cx="2616200" cy="627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z="2200" u="sng">
                <a:latin typeface="Calibri" pitchFamily="34" charset="0"/>
                <a:cs typeface="Calibri" pitchFamily="34" charset="0"/>
              </a:rPr>
              <a:t>Morphology</a:t>
            </a:r>
          </a:p>
          <a:p>
            <a:pPr eaLnBrk="1" hangingPunct="1"/>
            <a:endParaRPr lang="en-US" sz="1200">
              <a:latin typeface="Calibri" pitchFamily="34" charset="0"/>
              <a:cs typeface="Calibri" pitchFamily="34" charset="0"/>
            </a:endParaRPr>
          </a:p>
          <a:p>
            <a:pPr eaLnBrk="1" hangingPunct="1"/>
            <a:r>
              <a:rPr lang="en-US" sz="220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Order</a:t>
            </a:r>
          </a:p>
          <a:p>
            <a:pPr eaLnBrk="1" hangingPunct="1"/>
            <a:r>
              <a:rPr lang="en-US" sz="2200">
                <a:latin typeface="Calibri" pitchFamily="34" charset="0"/>
                <a:cs typeface="Calibri" pitchFamily="34" charset="0"/>
              </a:rPr>
              <a:t>Hemiptera</a:t>
            </a:r>
          </a:p>
          <a:p>
            <a:pPr eaLnBrk="1" hangingPunct="1"/>
            <a:r>
              <a:rPr lang="en-US" sz="2200">
                <a:latin typeface="Calibri" pitchFamily="34" charset="0"/>
                <a:cs typeface="Calibri" pitchFamily="34" charset="0"/>
              </a:rPr>
              <a:t>(true bugs) </a:t>
            </a:r>
          </a:p>
          <a:p>
            <a:pPr eaLnBrk="1" hangingPunct="1"/>
            <a:r>
              <a:rPr lang="en-US" sz="2200">
                <a:latin typeface="Calibri" pitchFamily="34" charset="0"/>
                <a:cs typeface="Calibri" pitchFamily="34" charset="0"/>
              </a:rPr>
              <a:t>50,000 species </a:t>
            </a:r>
          </a:p>
          <a:p>
            <a:pPr eaLnBrk="1" hangingPunct="1"/>
            <a:endParaRPr lang="en-US" sz="120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  <a:p>
            <a:pPr eaLnBrk="1" hangingPunct="1"/>
            <a:r>
              <a:rPr lang="en-US" sz="220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Family</a:t>
            </a:r>
          </a:p>
          <a:p>
            <a:pPr eaLnBrk="1" hangingPunct="1"/>
            <a:r>
              <a:rPr lang="en-US" sz="2200">
                <a:latin typeface="Calibri" pitchFamily="34" charset="0"/>
                <a:cs typeface="Calibri" pitchFamily="34" charset="0"/>
              </a:rPr>
              <a:t>Phoridae </a:t>
            </a:r>
          </a:p>
          <a:p>
            <a:pPr eaLnBrk="1" hangingPunct="1"/>
            <a:r>
              <a:rPr lang="en-US" sz="2200">
                <a:latin typeface="Calibri" pitchFamily="34" charset="0"/>
                <a:cs typeface="Calibri" pitchFamily="34" charset="0"/>
              </a:rPr>
              <a:t>(humpbacked flies)</a:t>
            </a:r>
          </a:p>
          <a:p>
            <a:pPr eaLnBrk="1" hangingPunct="1"/>
            <a:r>
              <a:rPr lang="en-US" sz="2200">
                <a:latin typeface="Calibri" pitchFamily="34" charset="0"/>
                <a:cs typeface="Calibri" pitchFamily="34" charset="0"/>
              </a:rPr>
              <a:t>4,000 species</a:t>
            </a:r>
          </a:p>
          <a:p>
            <a:pPr eaLnBrk="1" hangingPunct="1"/>
            <a:endParaRPr lang="en-US" sz="1200">
              <a:latin typeface="Calibri" pitchFamily="34" charset="0"/>
              <a:cs typeface="Calibri" pitchFamily="34" charset="0"/>
            </a:endParaRPr>
          </a:p>
          <a:p>
            <a:pPr eaLnBrk="1" hangingPunct="1"/>
            <a:r>
              <a:rPr lang="en-US" sz="220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Genus</a:t>
            </a:r>
          </a:p>
          <a:p>
            <a:pPr eaLnBrk="1" hangingPunct="1"/>
            <a:r>
              <a:rPr lang="en-US" sz="2200" i="1">
                <a:latin typeface="Calibri" pitchFamily="34" charset="0"/>
                <a:cs typeface="Calibri" pitchFamily="34" charset="0"/>
              </a:rPr>
              <a:t>Bactrocera</a:t>
            </a:r>
            <a:r>
              <a:rPr lang="en-US" sz="2200">
                <a:latin typeface="Calibri" pitchFamily="34" charset="0"/>
                <a:cs typeface="Calibri" pitchFamily="34" charset="0"/>
              </a:rPr>
              <a:t>  </a:t>
            </a:r>
          </a:p>
          <a:p>
            <a:pPr eaLnBrk="1" hangingPunct="1"/>
            <a:r>
              <a:rPr lang="en-US" sz="2200">
                <a:latin typeface="Calibri" pitchFamily="34" charset="0"/>
                <a:cs typeface="Calibri" pitchFamily="34" charset="0"/>
              </a:rPr>
              <a:t>(fruitflies) </a:t>
            </a:r>
          </a:p>
          <a:p>
            <a:pPr eaLnBrk="1" hangingPunct="1"/>
            <a:r>
              <a:rPr lang="en-US" sz="2200">
                <a:latin typeface="Calibri" pitchFamily="34" charset="0"/>
                <a:cs typeface="Calibri" pitchFamily="34" charset="0"/>
              </a:rPr>
              <a:t>551 species</a:t>
            </a:r>
          </a:p>
          <a:p>
            <a:pPr eaLnBrk="1" hangingPunct="1"/>
            <a:endParaRPr lang="en-US" sz="2200">
              <a:latin typeface="Calibri" pitchFamily="34" charset="0"/>
              <a:cs typeface="Calibri" pitchFamily="34" charset="0"/>
            </a:endParaRPr>
          </a:p>
          <a:p>
            <a:pPr eaLnBrk="1" hangingPunct="1"/>
            <a:endParaRPr lang="en-US" sz="2200">
              <a:latin typeface="Calibri" pitchFamily="34" charset="0"/>
              <a:cs typeface="Calibri" pitchFamily="34" charset="0"/>
            </a:endParaRPr>
          </a:p>
          <a:p>
            <a:pPr eaLnBrk="1" hangingPunct="1"/>
            <a:r>
              <a:rPr lang="en-US" sz="2200">
                <a:latin typeface="Calibri" pitchFamily="34" charset="0"/>
                <a:cs typeface="Calibri" pitchFamily="34" charset="0"/>
              </a:rPr>
              <a:t>	</a:t>
            </a:r>
            <a:endParaRPr lang="en-US" sz="2200" i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509" name="TextBox 14"/>
          <p:cNvSpPr txBox="1">
            <a:spLocks noChangeArrowheads="1"/>
          </p:cNvSpPr>
          <p:nvPr/>
        </p:nvSpPr>
        <p:spPr bwMode="auto">
          <a:xfrm>
            <a:off x="6129338" y="1371600"/>
            <a:ext cx="2874962" cy="538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z="2200" u="sng">
                <a:latin typeface="Calibri" pitchFamily="34" charset="0"/>
                <a:cs typeface="Calibri" pitchFamily="34" charset="0"/>
              </a:rPr>
              <a:t>DNA Barcode</a:t>
            </a:r>
          </a:p>
          <a:p>
            <a:pPr eaLnBrk="1" hangingPunct="1"/>
            <a:endParaRPr lang="en-US" sz="120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  <a:p>
            <a:pPr eaLnBrk="1" hangingPunct="1"/>
            <a:r>
              <a:rPr lang="en-US" sz="220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Species</a:t>
            </a:r>
          </a:p>
          <a:p>
            <a:pPr eaLnBrk="1" hangingPunct="1"/>
            <a:r>
              <a:rPr lang="en-US" sz="2200" i="1">
                <a:latin typeface="Calibri" pitchFamily="34" charset="0"/>
                <a:cs typeface="Calibri" pitchFamily="34" charset="0"/>
              </a:rPr>
              <a:t>Anasa scorbutica</a:t>
            </a:r>
          </a:p>
          <a:p>
            <a:pPr eaLnBrk="1" hangingPunct="1"/>
            <a:r>
              <a:rPr lang="en-US" sz="2200">
                <a:latin typeface="Calibri" pitchFamily="34" charset="0"/>
                <a:cs typeface="Calibri" pitchFamily="34" charset="0"/>
              </a:rPr>
              <a:t>(squash bug)</a:t>
            </a:r>
          </a:p>
          <a:p>
            <a:pPr eaLnBrk="1" hangingPunct="1"/>
            <a:r>
              <a:rPr lang="en-US" sz="2200">
                <a:latin typeface="Calibri" pitchFamily="34" charset="0"/>
                <a:cs typeface="Calibri" pitchFamily="34" charset="0"/>
              </a:rPr>
              <a:t>BOLD 99%</a:t>
            </a:r>
          </a:p>
          <a:p>
            <a:pPr eaLnBrk="1" hangingPunct="1"/>
            <a:endParaRPr lang="en-US" sz="1200">
              <a:latin typeface="Calibri" pitchFamily="34" charset="0"/>
              <a:cs typeface="Calibri" pitchFamily="34" charset="0"/>
            </a:endParaRPr>
          </a:p>
          <a:p>
            <a:pPr eaLnBrk="1" hangingPunct="1"/>
            <a:r>
              <a:rPr lang="en-US" sz="220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Species</a:t>
            </a:r>
          </a:p>
          <a:p>
            <a:pPr eaLnBrk="1" hangingPunct="1"/>
            <a:r>
              <a:rPr lang="en-US" sz="2200" i="1">
                <a:latin typeface="Calibri" pitchFamily="34" charset="0"/>
                <a:cs typeface="Calibri" pitchFamily="34" charset="0"/>
              </a:rPr>
              <a:t>Megaselia scalaris </a:t>
            </a:r>
            <a:r>
              <a:rPr lang="en-US" sz="2200">
                <a:latin typeface="Calibri" pitchFamily="34" charset="0"/>
                <a:cs typeface="Calibri" pitchFamily="34" charset="0"/>
              </a:rPr>
              <a:t>(coffin fly)         </a:t>
            </a:r>
          </a:p>
          <a:p>
            <a:pPr eaLnBrk="1" hangingPunct="1"/>
            <a:r>
              <a:rPr lang="en-US" sz="2200">
                <a:latin typeface="Calibri" pitchFamily="34" charset="0"/>
                <a:cs typeface="Calibri" pitchFamily="34" charset="0"/>
              </a:rPr>
              <a:t>GB, BOLD 99%</a:t>
            </a:r>
          </a:p>
          <a:p>
            <a:pPr eaLnBrk="1" hangingPunct="1"/>
            <a:endParaRPr lang="en-US" sz="120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eaLnBrk="1" hangingPunct="1"/>
            <a:r>
              <a:rPr lang="en-US" sz="220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Species</a:t>
            </a:r>
          </a:p>
          <a:p>
            <a:pPr eaLnBrk="1" hangingPunct="1"/>
            <a:r>
              <a:rPr lang="en-US" sz="2200" i="1">
                <a:latin typeface="Calibri" pitchFamily="34" charset="0"/>
                <a:cs typeface="Calibri" pitchFamily="34" charset="0"/>
              </a:rPr>
              <a:t>Bactrocera latifrons </a:t>
            </a:r>
            <a:r>
              <a:rPr lang="en-US" sz="2200">
                <a:latin typeface="Calibri" pitchFamily="34" charset="0"/>
                <a:cs typeface="Calibri" pitchFamily="34" charset="0"/>
              </a:rPr>
              <a:t>(Malaysian fruit fly)</a:t>
            </a:r>
          </a:p>
          <a:p>
            <a:pPr eaLnBrk="1" hangingPunct="1"/>
            <a:r>
              <a:rPr lang="en-US" sz="2200">
                <a:latin typeface="Calibri" pitchFamily="34" charset="0"/>
                <a:cs typeface="Calibri" pitchFamily="34" charset="0"/>
              </a:rPr>
              <a:t>GB, BOLD 100%</a:t>
            </a:r>
          </a:p>
          <a:p>
            <a:pPr eaLnBrk="1" hangingPunct="1"/>
            <a:endParaRPr lang="en-US" sz="220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1510" name="Picture 15" descr="RT21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652" b="-2"/>
          <a:stretch>
            <a:fillRect/>
          </a:stretch>
        </p:blipFill>
        <p:spPr bwMode="auto">
          <a:xfrm>
            <a:off x="381000" y="1900238"/>
            <a:ext cx="1936750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16" descr="RT19.t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340" b="2"/>
          <a:stretch>
            <a:fillRect/>
          </a:stretch>
        </p:blipFill>
        <p:spPr bwMode="auto">
          <a:xfrm>
            <a:off x="381000" y="4953000"/>
            <a:ext cx="1936750" cy="144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2" name="TextBox 17"/>
          <p:cNvSpPr txBox="1">
            <a:spLocks noChangeArrowheads="1"/>
          </p:cNvSpPr>
          <p:nvPr/>
        </p:nvSpPr>
        <p:spPr bwMode="auto">
          <a:xfrm>
            <a:off x="1465263" y="4953000"/>
            <a:ext cx="14224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z="2200">
                <a:latin typeface="Calibri" pitchFamily="34" charset="0"/>
                <a:cs typeface="Calibri" pitchFamily="34" charset="0"/>
              </a:rPr>
              <a:t>RT19</a:t>
            </a:r>
          </a:p>
        </p:txBody>
      </p:sp>
      <p:sp>
        <p:nvSpPr>
          <p:cNvPr id="21513" name="TextBox 18"/>
          <p:cNvSpPr txBox="1">
            <a:spLocks noChangeArrowheads="1"/>
          </p:cNvSpPr>
          <p:nvPr/>
        </p:nvSpPr>
        <p:spPr bwMode="auto">
          <a:xfrm>
            <a:off x="1465263" y="3430588"/>
            <a:ext cx="14224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z="2200">
                <a:latin typeface="Calibri" pitchFamily="34" charset="0"/>
                <a:cs typeface="Calibri" pitchFamily="34" charset="0"/>
              </a:rPr>
              <a:t>RT28</a:t>
            </a:r>
          </a:p>
        </p:txBody>
      </p:sp>
      <p:sp>
        <p:nvSpPr>
          <p:cNvPr id="21514" name="TextBox 19"/>
          <p:cNvSpPr txBox="1">
            <a:spLocks noChangeArrowheads="1"/>
          </p:cNvSpPr>
          <p:nvPr/>
        </p:nvSpPr>
        <p:spPr bwMode="auto">
          <a:xfrm>
            <a:off x="1465263" y="1900238"/>
            <a:ext cx="14224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z="2200">
                <a:latin typeface="Calibri" pitchFamily="34" charset="0"/>
                <a:cs typeface="Calibri" pitchFamily="34" charset="0"/>
              </a:rPr>
              <a:t>RT21</a:t>
            </a:r>
          </a:p>
        </p:txBody>
      </p:sp>
    </p:spTree>
    <p:extLst>
      <p:ext uri="{BB962C8B-B14F-4D97-AF65-F5344CB8AC3E}">
        <p14:creationId xmlns:p14="http://schemas.microsoft.com/office/powerpoint/2010/main" val="30617697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96B46D"/>
                </a:solidFill>
              </a:rPr>
              <a:t>Acknowledgments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530225"/>
          </a:xfrm>
        </p:spPr>
        <p:txBody>
          <a:bodyPr>
            <a:normAutofit fontScale="47500" lnSpcReduction="20000"/>
          </a:bodyPr>
          <a:lstStyle/>
          <a:p>
            <a:pPr marL="0" indent="0" defTabSz="3959225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en-US" sz="2200" smtClean="0">
                <a:latin typeface="Calibri" pitchFamily="34" charset="0"/>
                <a:cs typeface="Calibri" pitchFamily="34" charset="0"/>
              </a:rPr>
              <a:t>I want to thank everyone who has made my project possible including:</a:t>
            </a:r>
          </a:p>
          <a:p>
            <a:pPr marL="0" indent="0" defTabSz="3959225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en-US" sz="2200" smtClean="0">
                <a:latin typeface="Calibri" pitchFamily="34" charset="0"/>
                <a:cs typeface="Calibri" pitchFamily="34" charset="0"/>
              </a:rPr>
              <a:t/>
            </a:r>
            <a:br>
              <a:rPr lang="en-US" sz="2200" smtClean="0">
                <a:latin typeface="Calibri" pitchFamily="34" charset="0"/>
                <a:cs typeface="Calibri" pitchFamily="34" charset="0"/>
              </a:rPr>
            </a:br>
            <a:endParaRPr lang="en-US" sz="220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4" name="TextBox 3"/>
          <p:cNvSpPr txBox="1">
            <a:spLocks noChangeArrowheads="1"/>
          </p:cNvSpPr>
          <p:nvPr/>
        </p:nvSpPr>
        <p:spPr bwMode="auto">
          <a:xfrm>
            <a:off x="228600" y="2209800"/>
            <a:ext cx="41910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3959225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1pPr>
            <a:lvl2pPr marL="742950" indent="-285750" defTabSz="3959225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2pPr>
            <a:lvl3pPr marL="1143000" indent="-228600" defTabSz="3959225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3pPr>
            <a:lvl4pPr marL="1600200" indent="-228600" defTabSz="3959225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4pPr>
            <a:lvl5pPr marL="2057400" indent="-228600" defTabSz="3959225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5pPr>
            <a:lvl6pPr marL="2514600" indent="-228600" defTabSz="3959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6pPr>
            <a:lvl7pPr marL="2971800" indent="-228600" defTabSz="3959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7pPr>
            <a:lvl8pPr marL="3429000" indent="-228600" defTabSz="3959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8pPr>
            <a:lvl9pPr marL="3886200" indent="-228600" defTabSz="3959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9pPr>
          </a:lstStyle>
          <a:p>
            <a:pPr algn="r" eaLnBrk="1" hangingPunct="1"/>
            <a:r>
              <a:rPr lang="en-US" b="1" dirty="0" smtClean="0">
                <a:latin typeface="Calibri" pitchFamily="34" charset="0"/>
                <a:cs typeface="Calibri" pitchFamily="34" charset="0"/>
              </a:rPr>
              <a:t>The Officers from:</a:t>
            </a:r>
          </a:p>
          <a:p>
            <a:pPr algn="r" eaLnBrk="1" hangingPunct="1"/>
            <a:r>
              <a:rPr lang="en-US" dirty="0" smtClean="0">
                <a:latin typeface="Calibri" pitchFamily="34" charset="0"/>
                <a:cs typeface="Calibri" pitchFamily="34" charset="0"/>
              </a:rPr>
              <a:t>U.S. Customs and Border Protection Newark International Airport</a:t>
            </a:r>
          </a:p>
          <a:p>
            <a:pPr algn="r" eaLnBrk="1" hangingPunct="1"/>
            <a:r>
              <a:rPr lang="en-US" dirty="0" smtClean="0">
                <a:latin typeface="Calibri" pitchFamily="34" charset="0"/>
                <a:cs typeface="Calibri" pitchFamily="34" charset="0"/>
              </a:rPr>
              <a:t>Frances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Krim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Memorial Inspection Station </a:t>
            </a:r>
          </a:p>
          <a:p>
            <a:pPr algn="r" eaLnBrk="1" hangingPunct="1"/>
            <a:r>
              <a:rPr lang="en-US" b="1" dirty="0" smtClean="0">
                <a:latin typeface="Calibri" pitchFamily="34" charset="0"/>
                <a:cs typeface="Calibri" pitchFamily="34" charset="0"/>
              </a:rPr>
              <a:t>My mentor:</a:t>
            </a:r>
          </a:p>
          <a:p>
            <a:pPr algn="r" eaLnBrk="1" hangingPunct="1"/>
            <a:r>
              <a:rPr lang="en-US" dirty="0" smtClean="0">
                <a:latin typeface="Calibri" pitchFamily="34" charset="0"/>
                <a:cs typeface="Calibri" pitchFamily="34" charset="0"/>
              </a:rPr>
              <a:t>Dr.  Mark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Stoeckle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 algn="r" eaLnBrk="1" hangingPunct="1"/>
            <a:r>
              <a:rPr lang="en-US" dirty="0" smtClean="0">
                <a:latin typeface="Calibri" pitchFamily="34" charset="0"/>
                <a:cs typeface="Calibri" pitchFamily="34" charset="0"/>
              </a:rPr>
              <a:t> The Program for the Human Environment, Rockefeller University</a:t>
            </a:r>
            <a:endParaRPr lang="en-US" dirty="0"/>
          </a:p>
        </p:txBody>
      </p:sp>
      <p:sp>
        <p:nvSpPr>
          <p:cNvPr id="25605" name="TextBox 4"/>
          <p:cNvSpPr txBox="1">
            <a:spLocks noChangeArrowheads="1"/>
          </p:cNvSpPr>
          <p:nvPr/>
        </p:nvSpPr>
        <p:spPr bwMode="auto">
          <a:xfrm>
            <a:off x="4800600" y="2209800"/>
            <a:ext cx="3886200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3959225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1pPr>
            <a:lvl2pPr marL="742950" indent="-285750" defTabSz="3959225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2pPr>
            <a:lvl3pPr marL="1143000" indent="-228600" defTabSz="3959225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3pPr>
            <a:lvl4pPr marL="1600200" indent="-228600" defTabSz="3959225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4pPr>
            <a:lvl5pPr marL="2057400" indent="-228600" defTabSz="3959225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5pPr>
            <a:lvl6pPr marL="2514600" indent="-228600" defTabSz="3959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6pPr>
            <a:lvl7pPr marL="2971800" indent="-228600" defTabSz="3959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7pPr>
            <a:lvl8pPr marL="3429000" indent="-228600" defTabSz="3959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8pPr>
            <a:lvl9pPr marL="3886200" indent="-228600" defTabSz="3959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latin typeface="Calibri" pitchFamily="34" charset="0"/>
                <a:cs typeface="Calibri" pitchFamily="34" charset="0"/>
              </a:rPr>
              <a:t>The collaborators from:</a:t>
            </a:r>
          </a:p>
          <a:p>
            <a:pPr eaLnBrk="1" hangingPunct="1"/>
            <a:r>
              <a:rPr lang="en-US">
                <a:latin typeface="Calibri" pitchFamily="34" charset="0"/>
                <a:cs typeface="Calibri" pitchFamily="34" charset="0"/>
              </a:rPr>
              <a:t>DNA Learning Center </a:t>
            </a:r>
          </a:p>
          <a:p>
            <a:pPr eaLnBrk="1" hangingPunct="1"/>
            <a:r>
              <a:rPr lang="en-US">
                <a:latin typeface="Calibri" pitchFamily="34" charset="0"/>
                <a:cs typeface="Calibri" pitchFamily="34" charset="0"/>
              </a:rPr>
              <a:t>Cold Spring Harbor Laboratory</a:t>
            </a:r>
          </a:p>
          <a:p>
            <a:pPr eaLnBrk="1" hangingPunct="1"/>
            <a:r>
              <a:rPr lang="en-US">
                <a:latin typeface="Calibri" pitchFamily="34" charset="0"/>
                <a:cs typeface="Calibri" pitchFamily="34" charset="0"/>
              </a:rPr>
              <a:t>Harlem DNA Laboratory</a:t>
            </a:r>
          </a:p>
          <a:p>
            <a:pPr eaLnBrk="1" hangingPunct="1"/>
            <a:r>
              <a:rPr lang="en-US">
                <a:latin typeface="Calibri" pitchFamily="34" charset="0"/>
                <a:cs typeface="Calibri" pitchFamily="34" charset="0"/>
              </a:rPr>
              <a:t>Genspace</a:t>
            </a:r>
          </a:p>
          <a:p>
            <a:pPr eaLnBrk="1" hangingPunct="1"/>
            <a:r>
              <a:rPr lang="en-US">
                <a:latin typeface="Calibri" pitchFamily="34" charset="0"/>
                <a:cs typeface="Calibri" pitchFamily="34" charset="0"/>
              </a:rPr>
              <a:t>American Museum of Natural History Alfred P. Sloan Foundation</a:t>
            </a:r>
          </a:p>
          <a:p>
            <a:pPr eaLnBrk="1" hangingPunct="1"/>
            <a:endParaRPr lang="en-US">
              <a:latin typeface="Calibri" pitchFamily="34" charset="0"/>
              <a:cs typeface="Calibri" pitchFamily="34" charset="0"/>
            </a:endParaRPr>
          </a:p>
          <a:p>
            <a:pPr eaLnBrk="1" hangingPunct="1"/>
            <a:endParaRPr lang="en-US">
              <a:latin typeface="Calibri" pitchFamily="34" charset="0"/>
              <a:cs typeface="Calibri" pitchFamily="34" charset="0"/>
            </a:endParaRPr>
          </a:p>
          <a:p>
            <a:pPr eaLnBrk="1" hangingPunct="1"/>
            <a:endParaRPr lang="en-US"/>
          </a:p>
        </p:txBody>
      </p:sp>
      <p:pic>
        <p:nvPicPr>
          <p:cNvPr id="25606" name="Picture 2" descr="http://www.fakc.org/images/aphis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300" y="5219700"/>
            <a:ext cx="812800" cy="91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4" descr="https://encrypted-tbn2.google.com/images?q=tbn:ANd9GcSZHsgVVL8yQn-sx2HYwSfqF_z-eBpVPbi1taI_pD7VUX_lQ9hJJQ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3" y="5164138"/>
            <a:ext cx="995362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8" name="Picture 10" descr="http://upload.wikimedia.org/wikipedia/en/9/94/Rockefeller_University_seal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963" y="5151438"/>
            <a:ext cx="97790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9" name="Picture 18" descr="http://dialectmagazine.com/wp-content/uploads/2011/11/AMNH_log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722"/>
          <a:stretch>
            <a:fillRect/>
          </a:stretch>
        </p:blipFill>
        <p:spPr bwMode="auto">
          <a:xfrm>
            <a:off x="6707188" y="5126038"/>
            <a:ext cx="1011237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0" name="Picture 20" descr="https://encrypted-tbn3.google.com/images?q=tbn:ANd9GcQKgNcjwzbcYqqhlDH10ExRjhkS_-H5qmOmaPQgxbzUHBSGpSZE_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072063"/>
            <a:ext cx="939800" cy="99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1" name="Picture 22" descr="http://russelldurrett.com/images/mosaic_genspace_logo-01.pn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970"/>
          <a:stretch>
            <a:fillRect/>
          </a:stretch>
        </p:blipFill>
        <p:spPr bwMode="auto">
          <a:xfrm>
            <a:off x="5367338" y="5435600"/>
            <a:ext cx="1262062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2" name="Picture 24" descr="http://static2.dmcdn.net/static/user/353/024/29420353:avatar_large.jpg?20090715174431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213" y="521970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3" name="Picture 26" descr="http://labdish.cshl.edu/images/cshl_logo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287"/>
          <a:stretch>
            <a:fillRect/>
          </a:stretch>
        </p:blipFill>
        <p:spPr bwMode="auto">
          <a:xfrm>
            <a:off x="4498975" y="5218113"/>
            <a:ext cx="877888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00222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192</Words>
  <Application>Microsoft Macintosh PowerPoint</Application>
  <PresentationFormat>On-screen Show (4:3)</PresentationFormat>
  <Paragraphs>73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Barcode IDs Matched Morphology</vt:lpstr>
      <vt:lpstr>3 Barcode IDs Added Taxonomic Resolution</vt:lpstr>
      <vt:lpstr>Acknowledgments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Barcode IDs Matched Morphology</dc:title>
  <dc:creator>The Rockefeller University</dc:creator>
  <cp:lastModifiedBy>The Rockefeller University</cp:lastModifiedBy>
  <cp:revision>2</cp:revision>
  <dcterms:created xsi:type="dcterms:W3CDTF">2012-07-31T19:41:26Z</dcterms:created>
  <dcterms:modified xsi:type="dcterms:W3CDTF">2012-07-31T19:44:33Z</dcterms:modified>
</cp:coreProperties>
</file>